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00" r:id="rId2"/>
    <p:sldId id="334" r:id="rId3"/>
    <p:sldId id="335" r:id="rId4"/>
    <p:sldId id="333" r:id="rId5"/>
    <p:sldId id="338" r:id="rId6"/>
    <p:sldId id="336" r:id="rId7"/>
    <p:sldId id="339" r:id="rId8"/>
    <p:sldId id="340" r:id="rId9"/>
    <p:sldId id="337" r:id="rId10"/>
    <p:sldId id="315" r:id="rId11"/>
    <p:sldId id="302" r:id="rId12"/>
    <p:sldId id="305" r:id="rId13"/>
    <p:sldId id="306" r:id="rId14"/>
    <p:sldId id="307"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extLst/>
  </p:cmAuthor>
  <p:cmAuthor id="2" name="Elena Reghintovschi" initials="ER [2]" lastIdx="1" clrIdx="1">
    <p:extLst/>
  </p:cmAuthor>
  <p:cmAuthor id="3" name="Elena Reghintovschi" initials="ER [2] [2]" lastIdx="1" clrIdx="2">
    <p:extLst/>
  </p:cmAuthor>
  <p:cmAuthor id="4" name="Elena Reghintovschi" initials="ER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5B28"/>
    <a:srgbClr val="679D97"/>
    <a:srgbClr val="90C14E"/>
    <a:srgbClr val="71A6A1"/>
    <a:srgbClr val="41AD53"/>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2"/>
    <p:restoredTop sz="88686" autoAdjust="0"/>
  </p:normalViewPr>
  <p:slideViewPr>
    <p:cSldViewPr snapToGrid="0" snapToObjects="1">
      <p:cViewPr varScale="1">
        <p:scale>
          <a:sx n="61" d="100"/>
          <a:sy n="61" d="100"/>
        </p:scale>
        <p:origin x="-528"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4/23/2019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AC9A85D-E512-4C38-AED2-BACEF2B8E251}"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smtClean="0"/>
              <a:t>MAp</a:t>
            </a:r>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058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Why IUCN: global leader (specialised knowledge based on 70 years+ working on Pas and biodiversity); technical expertise</a:t>
            </a:r>
            <a:r>
              <a:rPr lang="en-GB" baseline="0" dirty="0" smtClean="0"/>
              <a:t> (the largest network of experts – 10K+), institutional presence in ACP; experience in project implementation; synergies with key international conventions.</a:t>
            </a:r>
            <a:endParaRPr lang="en-GB" dirty="0" smtClean="0"/>
          </a:p>
          <a:p>
            <a:r>
              <a:rPr lang="en-GB" dirty="0" smtClean="0"/>
              <a:t>Why JRC –  </a:t>
            </a:r>
            <a:r>
              <a:rPr lang="en-US" sz="1200" b="0" dirty="0" smtClean="0">
                <a:solidFill>
                  <a:srgbClr val="093B37"/>
                </a:solidFill>
              </a:rPr>
              <a:t>world-class information systems technology to the challenges of protected areas assessment; working with agencies worldwide</a:t>
            </a:r>
            <a:endParaRPr lang="en-GB" b="0"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Who we are (BIOPAMA implementation team): based in CH, ACP, Italy (JRC), donors in Brussels, partners worldwide</a:t>
            </a:r>
          </a:p>
        </p:txBody>
      </p:sp>
      <p:sp>
        <p:nvSpPr>
          <p:cNvPr id="4" name="Slide Number Placeholder 3"/>
          <p:cNvSpPr>
            <a:spLocks noGrp="1"/>
          </p:cNvSpPr>
          <p:nvPr>
            <p:ph type="sldNum" sz="quarter" idx="10"/>
          </p:nvPr>
        </p:nvSpPr>
        <p:spPr/>
        <p:txBody>
          <a:bodyPr/>
          <a:lstStyle/>
          <a:p>
            <a:fld id="{094C804A-85CA-C14C-A757-D8CE986E68DD}" type="slidenum">
              <a:rPr lang="en-US" smtClean="0"/>
              <a:t>11</a:t>
            </a:fld>
            <a:endParaRPr lang="en-US"/>
          </a:p>
        </p:txBody>
      </p:sp>
    </p:spTree>
    <p:extLst>
      <p:ext uri="{BB962C8B-B14F-4D97-AF65-F5344CB8AC3E}">
        <p14:creationId xmlns:p14="http://schemas.microsoft.com/office/powerpoint/2010/main" val="278349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804A-85CA-C14C-A757-D8CE986E68DD}" type="slidenum">
              <a:rPr lang="en-US" smtClean="0"/>
              <a:t>12</a:t>
            </a:fld>
            <a:endParaRPr lang="en-US"/>
          </a:p>
        </p:txBody>
      </p:sp>
    </p:spTree>
    <p:extLst>
      <p:ext uri="{BB962C8B-B14F-4D97-AF65-F5344CB8AC3E}">
        <p14:creationId xmlns:p14="http://schemas.microsoft.com/office/powerpoint/2010/main" val="52664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Tailored</a:t>
            </a:r>
            <a:r>
              <a:rPr lang="en-GB" baseline="0" dirty="0" smtClean="0"/>
              <a:t> support</a:t>
            </a:r>
          </a:p>
          <a:p>
            <a:pPr marL="171450" indent="-171450">
              <a:buFontTx/>
              <a:buChar char="-"/>
            </a:pPr>
            <a:r>
              <a:rPr lang="en-GB" sz="1200" dirty="0" smtClean="0"/>
              <a:t>the protected area actors at the regional, national and local levels, whose efforts will continue to be supported by the provision of tools, services, capacity development and the possibility to finance actions at the site level.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13</a:t>
            </a:fld>
            <a:endParaRPr lang="en-US"/>
          </a:p>
        </p:txBody>
      </p:sp>
    </p:spTree>
    <p:extLst>
      <p:ext uri="{BB962C8B-B14F-4D97-AF65-F5344CB8AC3E}">
        <p14:creationId xmlns:p14="http://schemas.microsoft.com/office/powerpoint/2010/main" val="352092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90C14E"/>
                </a:solidFill>
                <a:latin typeface="Franklin Gothic Demi" charset="0"/>
                <a:ea typeface="Franklin Gothic Demi" charset="0"/>
                <a:cs typeface="Franklin Gothic Demi" charset="0"/>
              </a:rPr>
              <a:t>The African, Caribbean and Pacific regions represent some of the most challenging places on Earth and host a huge share of our planet’s biodiversity. While the programme’s objectives are the same across all the regions, BIOPAMA can only succeed by tailoring them to respond to specific needs and complement countries’ efforts filling the gaps where they exist. </a:t>
            </a:r>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14</a:t>
            </a:fld>
            <a:endParaRPr lang="en-US"/>
          </a:p>
        </p:txBody>
      </p:sp>
    </p:spTree>
    <p:extLst>
      <p:ext uri="{BB962C8B-B14F-4D97-AF65-F5344CB8AC3E}">
        <p14:creationId xmlns:p14="http://schemas.microsoft.com/office/powerpoint/2010/main" val="379019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29 out of the 79 ACP countries</a:t>
            </a:r>
            <a:r>
              <a:rPr lang="en-GB" baseline="0" dirty="0" smtClean="0"/>
              <a:t> are State members of IUCN</a:t>
            </a:r>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15</a:t>
            </a:fld>
            <a:endParaRPr lang="en-US"/>
          </a:p>
        </p:txBody>
      </p:sp>
    </p:spTree>
    <p:extLst>
      <p:ext uri="{BB962C8B-B14F-4D97-AF65-F5344CB8AC3E}">
        <p14:creationId xmlns:p14="http://schemas.microsoft.com/office/powerpoint/2010/main" val="3368330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4"/>
            <a:ext cx="12192000" cy="5361191"/>
          </a:xfrm>
        </p:spPr>
        <p:txBody>
          <a:bodyPr/>
          <a:lstStyle/>
          <a:p>
            <a:endParaRPr lang="en-US"/>
          </a:p>
        </p:txBody>
      </p:sp>
      <p:sp>
        <p:nvSpPr>
          <p:cNvPr id="14" name="Rectangle 13"/>
          <p:cNvSpPr/>
          <p:nvPr userDrawn="1"/>
        </p:nvSpPr>
        <p:spPr>
          <a:xfrm>
            <a:off x="0" y="5361195"/>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4E0089D0-0E04-754B-9E50-A88FBAEC36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4901" y="5811546"/>
            <a:ext cx="2970571" cy="662960"/>
          </a:xfrm>
          <a:prstGeom prst="rect">
            <a:avLst/>
          </a:prstGeom>
        </p:spPr>
      </p:pic>
      <p:sp>
        <p:nvSpPr>
          <p:cNvPr id="8" name="Rectangle 7">
            <a:extLst>
              <a:ext uri="{FF2B5EF4-FFF2-40B4-BE49-F238E27FC236}">
                <a16:creationId xmlns:a16="http://schemas.microsoft.com/office/drawing/2014/main" xmlns="" id="{348E63AB-2ADD-714A-927D-8E762945F563}"/>
              </a:ext>
            </a:extLst>
          </p:cNvPr>
          <p:cNvSpPr/>
          <p:nvPr userDrawn="1"/>
        </p:nvSpPr>
        <p:spPr>
          <a:xfrm>
            <a:off x="4622800" y="1435100"/>
            <a:ext cx="758444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0" y="10676894"/>
            <a:ext cx="2743200" cy="365125"/>
          </a:xfrm>
          <a:prstGeom prst="rect">
            <a:avLst/>
          </a:prstGeom>
        </p:spPr>
        <p:txBody>
          <a:bodyPr/>
          <a:lstStyle/>
          <a:p>
            <a:fld id="{B68D7304-1DDB-4440-AB10-DDECB09D77E6}" type="datetime1">
              <a:rPr lang="ro-RO" smtClean="0"/>
              <a:t>23.04.2019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9" y="2638513"/>
            <a:ext cx="6194323"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9" y="163841"/>
            <a:ext cx="6194323"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9849" y="5522719"/>
            <a:ext cx="5451299" cy="867357"/>
          </a:xfrm>
          <a:prstGeom prst="rect">
            <a:avLst/>
          </a:prstGeom>
        </p:spPr>
      </p:pic>
      <p:sp>
        <p:nvSpPr>
          <p:cNvPr id="4" name="Rectangle 3"/>
          <p:cNvSpPr/>
          <p:nvPr userDrawn="1"/>
        </p:nvSpPr>
        <p:spPr>
          <a:xfrm>
            <a:off x="789016" y="6360268"/>
            <a:ext cx="3972965" cy="430887"/>
          </a:xfrm>
          <a:prstGeom prst="rect">
            <a:avLst/>
          </a:prstGeom>
        </p:spPr>
        <p:txBody>
          <a:bodyPr wrap="square">
            <a:spAutoFit/>
          </a:bodyPr>
          <a:lstStyle/>
          <a:p>
            <a:pPr algn="ctr"/>
            <a:r>
              <a:rPr lang="en-US" sz="1050" dirty="0">
                <a:solidFill>
                  <a:srgbClr val="71A6A1"/>
                </a:solidFill>
                <a:latin typeface="Franklin Gothic Book" charset="0"/>
                <a:ea typeface="Franklin Gothic Book" charset="0"/>
                <a:cs typeface="Franklin Gothic Book" charset="0"/>
              </a:rPr>
              <a:t>An initiative of the ACP Group of States financed by the European Union's 11</a:t>
            </a:r>
            <a:r>
              <a:rPr lang="en-US" sz="1050" baseline="30000" dirty="0">
                <a:solidFill>
                  <a:srgbClr val="71A6A1"/>
                </a:solidFill>
                <a:latin typeface="Franklin Gothic Book" charset="0"/>
                <a:ea typeface="Franklin Gothic Book" charset="0"/>
                <a:cs typeface="Franklin Gothic Book" charset="0"/>
              </a:rPr>
              <a:t>th</a:t>
            </a:r>
            <a:r>
              <a:rPr lang="en-US" sz="1050" dirty="0">
                <a:solidFill>
                  <a:srgbClr val="71A6A1"/>
                </a:solidFill>
                <a:latin typeface="Franklin Gothic Book" charset="0"/>
                <a:ea typeface="Franklin Gothic Book" charset="0"/>
                <a:cs typeface="Franklin Gothic Book" charset="0"/>
              </a:rPr>
              <a:t> EDF.</a:t>
            </a:r>
          </a:p>
        </p:txBody>
      </p:sp>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9"/>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4"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4" y="2587627"/>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4"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4" y="2587627"/>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3" y="2439646"/>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4"/>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4"/>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1" y="3639671"/>
            <a:ext cx="4337212" cy="2162974"/>
          </a:xfrm>
          <a:prstGeom prst="rect">
            <a:avLst/>
          </a:prstGeom>
        </p:spPr>
      </p:pic>
      <p:sp>
        <p:nvSpPr>
          <p:cNvPr id="2" name="Vertical Title 1"/>
          <p:cNvSpPr>
            <a:spLocks noGrp="1"/>
          </p:cNvSpPr>
          <p:nvPr>
            <p:ph type="title" orient="vert"/>
          </p:nvPr>
        </p:nvSpPr>
        <p:spPr>
          <a:xfrm>
            <a:off x="8724902" y="365129"/>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9"/>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4A517C63-20A5-5041-820D-9C8111AB51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1651" y="2261218"/>
            <a:ext cx="6122015" cy="1366287"/>
          </a:xfrm>
          <a:prstGeom prst="rect">
            <a:avLst/>
          </a:prstGeom>
        </p:spPr>
      </p:pic>
      <p:sp>
        <p:nvSpPr>
          <p:cNvPr id="9" name="Rectangle 8"/>
          <p:cNvSpPr/>
          <p:nvPr userDrawn="1"/>
        </p:nvSpPr>
        <p:spPr>
          <a:xfrm>
            <a:off x="3583117" y="5936975"/>
            <a:ext cx="5041003" cy="400110"/>
          </a:xfrm>
          <a:prstGeom prst="rect">
            <a:avLst/>
          </a:prstGeom>
        </p:spPr>
        <p:txBody>
          <a:bodyPr wrap="square">
            <a:spAutoFit/>
          </a:bodyPr>
          <a:lstStyle/>
          <a:p>
            <a:pPr algn="ctr"/>
            <a:r>
              <a:rPr lang="en-US" sz="1000" dirty="0">
                <a:solidFill>
                  <a:srgbClr val="71A6A1"/>
                </a:solidFill>
                <a:latin typeface="Franklin Gothic Book" charset="0"/>
                <a:ea typeface="Franklin Gothic Book" charset="0"/>
                <a:cs typeface="Franklin Gothic Book" charset="0"/>
              </a:rPr>
              <a:t>The Biodiversity</a:t>
            </a:r>
            <a:r>
              <a:rPr lang="en-US" sz="1000" baseline="0" dirty="0">
                <a:solidFill>
                  <a:srgbClr val="71A6A1"/>
                </a:solidFill>
                <a:latin typeface="Franklin Gothic Book" charset="0"/>
                <a:ea typeface="Franklin Gothic Book" charset="0"/>
                <a:cs typeface="Franklin Gothic Book" charset="0"/>
              </a:rPr>
              <a:t> and Protected Areas Management Programme (BIOPAMA) is a</a:t>
            </a:r>
            <a:r>
              <a:rPr lang="en-US" sz="1000" dirty="0">
                <a:solidFill>
                  <a:srgbClr val="71A6A1"/>
                </a:solidFill>
                <a:latin typeface="Franklin Gothic Book" charset="0"/>
                <a:ea typeface="Franklin Gothic Book" charset="0"/>
                <a:cs typeface="Franklin Gothic Book" charset="0"/>
              </a:rPr>
              <a:t>n initiative of the ACP Group of States financed by the European Union's 11</a:t>
            </a:r>
            <a:r>
              <a:rPr lang="en-US" sz="1000" baseline="30000" dirty="0">
                <a:solidFill>
                  <a:srgbClr val="71A6A1"/>
                </a:solidFill>
                <a:latin typeface="Franklin Gothic Book" charset="0"/>
                <a:ea typeface="Franklin Gothic Book" charset="0"/>
                <a:cs typeface="Franklin Gothic Book" charset="0"/>
              </a:rPr>
              <a:t>th</a:t>
            </a:r>
            <a:r>
              <a:rPr lang="en-US" sz="1000" dirty="0">
                <a:solidFill>
                  <a:srgbClr val="71A6A1"/>
                </a:solidFill>
                <a:latin typeface="Franklin Gothic Book" charset="0"/>
                <a:ea typeface="Franklin Gothic Book" charset="0"/>
                <a:cs typeface="Franklin Gothic Book" charset="0"/>
              </a:rPr>
              <a:t> EDF.</a:t>
            </a:r>
          </a:p>
        </p:txBody>
      </p:sp>
      <p:pic>
        <p:nvPicPr>
          <p:cNvPr id="12" name="Picture 11">
            <a:extLst>
              <a:ext uri="{FF2B5EF4-FFF2-40B4-BE49-F238E27FC236}">
                <a16:creationId xmlns:a16="http://schemas.microsoft.com/office/drawing/2014/main" xmlns="" id="{914956AE-496E-0A4E-81CE-713B3CC39D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7186" y="4470978"/>
            <a:ext cx="3070943" cy="949470"/>
          </a:xfrm>
          <a:prstGeom prst="rect">
            <a:avLst/>
          </a:prstGeom>
        </p:spPr>
      </p:pic>
      <p:pic>
        <p:nvPicPr>
          <p:cNvPr id="3" name="Picture 2">
            <a:extLst>
              <a:ext uri="{FF2B5EF4-FFF2-40B4-BE49-F238E27FC236}">
                <a16:creationId xmlns:a16="http://schemas.microsoft.com/office/drawing/2014/main" xmlns="" id="{3E49E99A-CC84-A445-82B0-875ACDFD96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92120" y="5530851"/>
            <a:ext cx="3046009" cy="295729"/>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4"/>
            <a:ext cx="2743200" cy="365125"/>
          </a:xfrm>
          <a:prstGeom prst="rect">
            <a:avLst/>
          </a:prstGeom>
        </p:spPr>
        <p:txBody>
          <a:bodyPr/>
          <a:lstStyle/>
          <a:p>
            <a:fld id="{EEAE0620-6311-40F3-ADCE-7669C40B015C}" type="datetime1">
              <a:rPr lang="ro-RO" smtClean="0"/>
              <a:t>23.04.2019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4"/>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6"/>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1" y="508398"/>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4"/>
            <a:ext cx="2743200" cy="365125"/>
          </a:xfrm>
          <a:prstGeom prst="rect">
            <a:avLst/>
          </a:prstGeom>
        </p:spPr>
        <p:txBody>
          <a:bodyPr/>
          <a:lstStyle/>
          <a:p>
            <a:fld id="{15BA75AA-2165-41F1-9C20-0A222A46F366}" type="datetime1">
              <a:rPr lang="ro-RO" smtClean="0"/>
              <a:t>23.04.2019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1" y="5781613"/>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2" y="441149"/>
            <a:ext cx="895351"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1" y="1470394"/>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1" y="2439646"/>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pic>
        <p:nvPicPr>
          <p:cNvPr id="18" name="Picture 17">
            <a:extLst>
              <a:ext uri="{FF2B5EF4-FFF2-40B4-BE49-F238E27FC236}">
                <a16:creationId xmlns:a16="http://schemas.microsoft.com/office/drawing/2014/main" xmlns="" id="{58D8C4A5-E0F4-7546-93EC-A5662A4189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61503" y="6149795"/>
            <a:ext cx="2197100" cy="49034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
            <a:ext cx="12205123" cy="5837129"/>
          </a:xfrm>
          <a:prstGeom prst="rect">
            <a:avLst/>
          </a:prstGeom>
        </p:spPr>
      </p:pic>
      <p:sp>
        <p:nvSpPr>
          <p:cNvPr id="2" name="Title 1"/>
          <p:cNvSpPr>
            <a:spLocks noGrp="1"/>
          </p:cNvSpPr>
          <p:nvPr>
            <p:ph type="title"/>
          </p:nvPr>
        </p:nvSpPr>
        <p:spPr>
          <a:xfrm>
            <a:off x="2457452" y="1726706"/>
            <a:ext cx="7429501"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51" y="3752850"/>
            <a:ext cx="7429503"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4"/>
            <a:ext cx="2743200" cy="365125"/>
          </a:xfrm>
          <a:prstGeom prst="rect">
            <a:avLst/>
          </a:prstGeom>
        </p:spPr>
        <p:txBody>
          <a:bodyPr/>
          <a:lstStyle/>
          <a:p>
            <a:fld id="{45836DB3-E689-41ED-B388-1E5DF12EB456}" type="datetime1">
              <a:rPr lang="ro-RO" smtClean="0"/>
              <a:t>23.04.2019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1" y="5837128"/>
            <a:ext cx="122051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4"/>
            <a:ext cx="12192000" cy="5777345"/>
          </a:xfrm>
        </p:spPr>
        <p:txBody>
          <a:bodyPr/>
          <a:lstStyle/>
          <a:p>
            <a:endParaRPr lang="en-US"/>
          </a:p>
        </p:txBody>
      </p:sp>
      <p:sp>
        <p:nvSpPr>
          <p:cNvPr id="8" name="Rectangle 7">
            <a:extLst>
              <a:ext uri="{FF2B5EF4-FFF2-40B4-BE49-F238E27FC236}">
                <a16:creationId xmlns:a16="http://schemas.microsoft.com/office/drawing/2014/main" xmlns="" id="{155A17F9-AB41-9B44-929B-B8707812EBBB}"/>
              </a:ext>
            </a:extLst>
          </p:cNvPr>
          <p:cNvSpPr/>
          <p:nvPr userDrawn="1"/>
        </p:nvSpPr>
        <p:spPr>
          <a:xfrm>
            <a:off x="0" y="2133600"/>
            <a:ext cx="932180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2"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4"/>
            <a:ext cx="2743200" cy="365125"/>
          </a:xfrm>
          <a:prstGeom prst="rect">
            <a:avLst/>
          </a:prstGeom>
        </p:spPr>
        <p:txBody>
          <a:bodyPr/>
          <a:lstStyle/>
          <a:p>
            <a:fld id="{9198C8D0-4FA3-4B38-A4F3-50398BE96A67}" type="datetime1">
              <a:rPr lang="ro-RO" smtClean="0"/>
              <a:t>23.04.2019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200" y="3322688"/>
            <a:ext cx="9438379"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8"/>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8"/>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0" y="10676894"/>
            <a:ext cx="2743200" cy="365125"/>
          </a:xfrm>
          <a:prstGeom prst="rect">
            <a:avLst/>
          </a:prstGeom>
        </p:spPr>
        <p:txBody>
          <a:bodyPr/>
          <a:lstStyle/>
          <a:p>
            <a:fld id="{FB056F17-3813-4268-9972-4BB50318179C}" type="datetime1">
              <a:rPr lang="ro-RO" smtClean="0"/>
              <a:t>23.04.2019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4"/>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1" y="2857273"/>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4"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4" y="2857273"/>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4"/>
            <a:ext cx="2743200" cy="365125"/>
          </a:xfrm>
          <a:prstGeom prst="rect">
            <a:avLst/>
          </a:prstGeom>
        </p:spPr>
        <p:txBody>
          <a:bodyPr/>
          <a:lstStyle/>
          <a:p>
            <a:fld id="{588278C7-83CC-419B-A20A-2DB6525EDAD4}" type="datetime1">
              <a:rPr lang="ro-RO" smtClean="0"/>
              <a:t>23.04.2019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4"/>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4"/>
            <a:ext cx="2743200" cy="365125"/>
          </a:xfrm>
          <a:prstGeom prst="rect">
            <a:avLst/>
          </a:prstGeom>
        </p:spPr>
        <p:txBody>
          <a:bodyPr/>
          <a:lstStyle/>
          <a:p>
            <a:fld id="{DC740586-9D83-4886-8E74-2CF0863EB7FE}" type="datetime1">
              <a:rPr lang="ro-RO" smtClean="0"/>
              <a:t>23.04.2019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4"/>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53"/>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1" y="508398"/>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4" name="Rectangle 13"/>
          <p:cNvSpPr/>
          <p:nvPr userDrawn="1"/>
        </p:nvSpPr>
        <p:spPr>
          <a:xfrm>
            <a:off x="11431" y="5781613"/>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30795CC9-3177-B34E-92EB-531721CE6448}"/>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461503" y="6149795"/>
            <a:ext cx="2197100" cy="490340"/>
          </a:xfrm>
          <a:prstGeom prst="rect">
            <a:avLst/>
          </a:prstGeom>
        </p:spPr>
      </p:pic>
      <p:pic>
        <p:nvPicPr>
          <p:cNvPr id="19" name="Picture 1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212011" y="3639671"/>
            <a:ext cx="4337212" cy="2162974"/>
          </a:xfrm>
          <a:prstGeom prst="rect">
            <a:avLst/>
          </a:prstGeom>
        </p:spPr>
      </p:pic>
      <p:sp>
        <p:nvSpPr>
          <p:cNvPr id="2" name="Title Placeholder 1"/>
          <p:cNvSpPr>
            <a:spLocks noGrp="1"/>
          </p:cNvSpPr>
          <p:nvPr>
            <p:ph type="title"/>
          </p:nvPr>
        </p:nvSpPr>
        <p:spPr>
          <a:xfrm>
            <a:off x="838200" y="1470394"/>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6"/>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8"/>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gif"/><Relationship Id="rId10" Type="http://schemas.openxmlformats.org/officeDocument/2006/relationships/image" Target="../media/image45.gif"/><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8551"/>
            <a:ext cx="12192000" cy="5361191"/>
          </a:xfrm>
          <a:noFill/>
        </p:spPr>
      </p:pic>
      <p:sp>
        <p:nvSpPr>
          <p:cNvPr id="2" name="Rectangle 1">
            <a:extLst>
              <a:ext uri="{FF2B5EF4-FFF2-40B4-BE49-F238E27FC236}">
                <a16:creationId xmlns:a16="http://schemas.microsoft.com/office/drawing/2014/main" xmlns="" id="{20568493-EE96-3A44-AF9A-CE74A899BA48}"/>
              </a:ext>
            </a:extLst>
          </p:cNvPr>
          <p:cNvSpPr/>
          <p:nvPr/>
        </p:nvSpPr>
        <p:spPr>
          <a:xfrm>
            <a:off x="5000345" y="1675920"/>
            <a:ext cx="7195931" cy="1992248"/>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 name="Subtitle 2"/>
          <p:cNvSpPr>
            <a:spLocks noGrp="1"/>
          </p:cNvSpPr>
          <p:nvPr>
            <p:ph type="subTitle" idx="1"/>
          </p:nvPr>
        </p:nvSpPr>
        <p:spPr>
          <a:xfrm>
            <a:off x="5501149" y="2458693"/>
            <a:ext cx="6857107" cy="1644445"/>
          </a:xfrm>
        </p:spPr>
        <p:txBody>
          <a:bodyPr/>
          <a:lstStyle/>
          <a:p>
            <a:r>
              <a:rPr lang="en-US" dirty="0" smtClean="0"/>
              <a:t>IUCN’s Global Priorities supporting BIOPAMA</a:t>
            </a:r>
          </a:p>
          <a:p>
            <a:r>
              <a:rPr lang="en-US" dirty="0" smtClean="0"/>
              <a:t>Trevor Sandwith</a:t>
            </a:r>
          </a:p>
          <a:p>
            <a:endParaRPr lang="en-US" dirty="0" smtClean="0"/>
          </a:p>
        </p:txBody>
      </p:sp>
      <p:sp>
        <p:nvSpPr>
          <p:cNvPr id="4" name="Title 3"/>
          <p:cNvSpPr>
            <a:spLocks noGrp="1"/>
          </p:cNvSpPr>
          <p:nvPr>
            <p:ph type="ctrTitle"/>
          </p:nvPr>
        </p:nvSpPr>
        <p:spPr>
          <a:xfrm>
            <a:off x="5501149" y="1778633"/>
            <a:ext cx="6194323" cy="689183"/>
          </a:xfrm>
        </p:spPr>
        <p:txBody>
          <a:bodyPr/>
          <a:lstStyle/>
          <a:p>
            <a:r>
              <a:rPr lang="en-US" dirty="0"/>
              <a:t>BIOPAMA </a:t>
            </a:r>
          </a:p>
        </p:txBody>
      </p:sp>
      <p:sp>
        <p:nvSpPr>
          <p:cNvPr id="7" name="Rectangle 6">
            <a:extLst>
              <a:ext uri="{FF2B5EF4-FFF2-40B4-BE49-F238E27FC236}">
                <a16:creationId xmlns:a16="http://schemas.microsoft.com/office/drawing/2014/main" xmlns="" id="{4DC19C4E-035C-724C-8C5F-5375444AC87B}"/>
              </a:ext>
            </a:extLst>
          </p:cNvPr>
          <p:cNvSpPr/>
          <p:nvPr/>
        </p:nvSpPr>
        <p:spPr>
          <a:xfrm>
            <a:off x="5000347" y="1675920"/>
            <a:ext cx="338823" cy="1992248"/>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ucioacaR\Desktop\Static map BIOPAMA ACP.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597916"/>
            <a:ext cx="12192000" cy="4308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774197" y="753041"/>
            <a:ext cx="8245098" cy="461665"/>
          </a:xfrm>
          <a:prstGeom prst="rect">
            <a:avLst/>
          </a:prstGeom>
        </p:spPr>
        <p:txBody>
          <a:bodyPr wrap="square">
            <a:spAutoFit/>
          </a:bodyPr>
          <a:lstStyle/>
          <a:p>
            <a:pPr algn="ctr"/>
            <a:r>
              <a:rPr lang="en-GB" sz="2400" b="1" dirty="0" smtClean="0">
                <a:solidFill>
                  <a:srgbClr val="A35B28"/>
                </a:solidFill>
              </a:rPr>
              <a:t>BIOPAMA in the Africa, Caribbean and Pacific Group of States </a:t>
            </a:r>
            <a:r>
              <a:rPr lang="en-GB" sz="2400" dirty="0" smtClean="0">
                <a:solidFill>
                  <a:srgbClr val="A35B28"/>
                </a:solidFill>
              </a:rPr>
              <a:t> </a:t>
            </a:r>
            <a:endParaRPr lang="en-GB" sz="2400" dirty="0">
              <a:solidFill>
                <a:srgbClr val="A35B28"/>
              </a:solidFill>
            </a:endParaRPr>
          </a:p>
        </p:txBody>
      </p:sp>
      <p:sp>
        <p:nvSpPr>
          <p:cNvPr id="7" name="Rectangle 6"/>
          <p:cNvSpPr/>
          <p:nvPr/>
        </p:nvSpPr>
        <p:spPr>
          <a:xfrm>
            <a:off x="215153" y="368936"/>
            <a:ext cx="6096000" cy="461665"/>
          </a:xfrm>
          <a:prstGeom prst="rect">
            <a:avLst/>
          </a:prstGeom>
        </p:spPr>
        <p:txBody>
          <a:bodyPr>
            <a:spAutoFit/>
          </a:bodyPr>
          <a:lstStyle/>
          <a:p>
            <a:r>
              <a:rPr lang="en-US" sz="1200" b="1" dirty="0" smtClean="0">
                <a:solidFill>
                  <a:srgbClr val="90C14E"/>
                </a:solidFill>
              </a:rPr>
              <a:t>BIOPAMA, the </a:t>
            </a:r>
            <a:r>
              <a:rPr lang="en-US" sz="1200" b="1" dirty="0">
                <a:solidFill>
                  <a:srgbClr val="90C14E"/>
                </a:solidFill>
              </a:rPr>
              <a:t>Biodiversity and Protected </a:t>
            </a:r>
            <a:endParaRPr lang="en-US" sz="1200" b="1" dirty="0" smtClean="0">
              <a:solidFill>
                <a:srgbClr val="90C14E"/>
              </a:solidFill>
            </a:endParaRPr>
          </a:p>
          <a:p>
            <a:r>
              <a:rPr lang="en-US" sz="1200" b="1" dirty="0" smtClean="0">
                <a:solidFill>
                  <a:srgbClr val="90C14E"/>
                </a:solidFill>
              </a:rPr>
              <a:t>Areas </a:t>
            </a:r>
            <a:r>
              <a:rPr lang="en-US" sz="1200" b="1" dirty="0">
                <a:solidFill>
                  <a:srgbClr val="90C14E"/>
                </a:solidFill>
              </a:rPr>
              <a:t>Management </a:t>
            </a:r>
            <a:r>
              <a:rPr lang="en-US" sz="1200" b="1" dirty="0" smtClean="0">
                <a:solidFill>
                  <a:srgbClr val="90C14E"/>
                </a:solidFill>
              </a:rPr>
              <a:t>Programme - </a:t>
            </a:r>
            <a:r>
              <a:rPr lang="en-US" sz="1200" b="1" dirty="0">
                <a:solidFill>
                  <a:srgbClr val="90C14E"/>
                </a:solidFill>
              </a:rPr>
              <a:t>Phase II</a:t>
            </a:r>
          </a:p>
        </p:txBody>
      </p:sp>
    </p:spTree>
    <p:extLst>
      <p:ext uri="{BB962C8B-B14F-4D97-AF65-F5344CB8AC3E}">
        <p14:creationId xmlns:p14="http://schemas.microsoft.com/office/powerpoint/2010/main" val="329039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8203" y="1394566"/>
            <a:ext cx="6493823" cy="4400592"/>
          </a:xfrm>
        </p:spPr>
        <p:txBody>
          <a:bodyPr>
            <a:normAutofit lnSpcReduction="10000"/>
          </a:bodyPr>
          <a:lstStyle/>
          <a:p>
            <a:pPr marL="285750" indent="-285750">
              <a:buFont typeface="Arial" panose="020B0604020202020204" pitchFamily="34" charset="0"/>
              <a:buChar char="•"/>
            </a:pPr>
            <a:r>
              <a:rPr lang="en-US" sz="1800" dirty="0" smtClean="0"/>
              <a:t>An initiative of the </a:t>
            </a:r>
            <a:r>
              <a:rPr lang="en-US" sz="1800" b="1" dirty="0" smtClean="0"/>
              <a:t>African, Caribbean and Pacific (ACP) </a:t>
            </a:r>
            <a:r>
              <a:rPr lang="en-US" sz="1800" dirty="0" smtClean="0"/>
              <a:t>Group of States financed by the </a:t>
            </a:r>
            <a:r>
              <a:rPr lang="en-US" sz="1800" b="1" dirty="0" smtClean="0"/>
              <a:t>European Union (EU)</a:t>
            </a:r>
            <a:r>
              <a:rPr lang="en-US" sz="1800" dirty="0" smtClean="0"/>
              <a:t>’s 11</a:t>
            </a:r>
            <a:r>
              <a:rPr lang="en-US" sz="1800" baseline="30000" dirty="0" smtClean="0"/>
              <a:t>th</a:t>
            </a:r>
            <a:r>
              <a:rPr lang="en-US" sz="1800" dirty="0" smtClean="0"/>
              <a:t> European Development Fund.</a:t>
            </a:r>
          </a:p>
          <a:p>
            <a:pPr marL="285750" indent="-285750">
              <a:buFont typeface="Arial" panose="020B0604020202020204" pitchFamily="34" charset="0"/>
              <a:buChar char="•"/>
            </a:pPr>
            <a:r>
              <a:rPr lang="en-US" sz="1800" dirty="0" smtClean="0"/>
              <a:t>A </a:t>
            </a:r>
            <a:r>
              <a:rPr lang="en-US" sz="1800" dirty="0"/>
              <a:t>Global </a:t>
            </a:r>
            <a:r>
              <a:rPr lang="en-US" sz="1800" dirty="0" smtClean="0"/>
              <a:t>partnership: </a:t>
            </a:r>
            <a:r>
              <a:rPr lang="en-GB" sz="1800" dirty="0"/>
              <a:t>BIOPAMA combines </a:t>
            </a:r>
          </a:p>
          <a:p>
            <a:pPr marL="742950" lvl="1" indent="-285750">
              <a:buFont typeface="Arial" panose="020B0604020202020204" pitchFamily="34" charset="0"/>
              <a:buChar char="•"/>
            </a:pPr>
            <a:r>
              <a:rPr lang="en-GB" sz="1800" dirty="0"/>
              <a:t>the protected areas and the biodiversity conservation expertise of</a:t>
            </a:r>
            <a:r>
              <a:rPr lang="en-GB" sz="1800" b="1" dirty="0"/>
              <a:t> the International Union for Conservation of Nature (IUCN) </a:t>
            </a:r>
            <a:r>
              <a:rPr lang="en-GB" sz="1800" dirty="0" smtClean="0"/>
              <a:t>and</a:t>
            </a:r>
            <a:endParaRPr lang="en-GB" sz="1800" dirty="0"/>
          </a:p>
          <a:p>
            <a:pPr marL="742950" lvl="1" indent="-285750">
              <a:buFont typeface="Arial" panose="020B0604020202020204" pitchFamily="34" charset="0"/>
              <a:buChar char="•"/>
            </a:pPr>
            <a:r>
              <a:rPr lang="en-GB" sz="1800" dirty="0"/>
              <a:t>the scientific know how of </a:t>
            </a:r>
            <a:r>
              <a:rPr lang="en-GB" sz="1800" b="1" dirty="0"/>
              <a:t>the Joint Research Centre of the European Commission (JRC).</a:t>
            </a:r>
            <a:endParaRPr lang="en-US" sz="1800" b="1" dirty="0"/>
          </a:p>
          <a:p>
            <a:pPr marL="285750" indent="-285750">
              <a:buFont typeface="Arial" panose="020B0604020202020204" pitchFamily="34" charset="0"/>
              <a:buChar char="•"/>
            </a:pPr>
            <a:r>
              <a:rPr lang="en-US" sz="1800" dirty="0"/>
              <a:t>C</a:t>
            </a:r>
            <a:r>
              <a:rPr lang="en-US" sz="1800" dirty="0" smtClean="0"/>
              <a:t>lose </a:t>
            </a:r>
            <a:r>
              <a:rPr lang="en-US" sz="1800" dirty="0"/>
              <a:t>collaboration with the </a:t>
            </a:r>
            <a:r>
              <a:rPr lang="en-US" sz="1800" dirty="0" smtClean="0"/>
              <a:t>regional, national </a:t>
            </a:r>
            <a:r>
              <a:rPr lang="en-US" sz="1800" dirty="0"/>
              <a:t>and local actors in </a:t>
            </a:r>
            <a:r>
              <a:rPr lang="en-US" sz="1800" b="1" dirty="0"/>
              <a:t>Africa, the Caribbean and the </a:t>
            </a:r>
            <a:r>
              <a:rPr lang="en-US" sz="1800" b="1" dirty="0" smtClean="0"/>
              <a:t>Pacific countries</a:t>
            </a:r>
            <a:r>
              <a:rPr lang="en-US" sz="1800" dirty="0" smtClean="0"/>
              <a:t>. </a:t>
            </a:r>
            <a:endParaRPr lang="en-US" sz="1800" dirty="0"/>
          </a:p>
          <a:p>
            <a:pPr marL="285750" indent="-285750">
              <a:buFont typeface="Arial" panose="020B0604020202020204" pitchFamily="34" charset="0"/>
              <a:buChar char="•"/>
            </a:pPr>
            <a:r>
              <a:rPr lang="en-US" sz="1800" b="1" dirty="0" smtClean="0"/>
              <a:t>A six year programme </a:t>
            </a:r>
            <a:r>
              <a:rPr lang="en-US" sz="1800" dirty="0" smtClean="0"/>
              <a:t>(2017-2023)</a:t>
            </a:r>
          </a:p>
          <a:p>
            <a:pPr marL="285750" indent="-285750">
              <a:buFont typeface="Arial" panose="020B0604020202020204" pitchFamily="34" charset="0"/>
              <a:buChar char="•"/>
            </a:pPr>
            <a:r>
              <a:rPr lang="en-US" sz="1800" dirty="0" smtClean="0"/>
              <a:t>A </a:t>
            </a:r>
            <a:r>
              <a:rPr lang="en-US" sz="1800" b="1" dirty="0" smtClean="0"/>
              <a:t>60 million Euro </a:t>
            </a:r>
            <a:r>
              <a:rPr lang="en-US" sz="1800" dirty="0" smtClean="0"/>
              <a:t>investment to improve the long-term conservation and sustainable use of biodiversity and natural resources.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7" name="Footer Placeholder 2"/>
          <p:cNvSpPr>
            <a:spLocks noGrp="1"/>
          </p:cNvSpPr>
          <p:nvPr>
            <p:ph type="ftr" sz="quarter" idx="13"/>
          </p:nvPr>
        </p:nvSpPr>
        <p:spPr>
          <a:xfrm>
            <a:off x="838201" y="508398"/>
            <a:ext cx="10071539" cy="365125"/>
          </a:xfrm>
        </p:spPr>
        <p:txBody>
          <a:bodyPr/>
          <a:lstStyle/>
          <a:p>
            <a:r>
              <a:rPr lang="en-US" sz="2000" dirty="0" smtClean="0"/>
              <a:t>The programme</a:t>
            </a:r>
            <a:r>
              <a:rPr lang="en-US" sz="2000" dirty="0"/>
              <a:t>:</a:t>
            </a:r>
            <a:r>
              <a:rPr lang="en-US" sz="2000" dirty="0" smtClean="0"/>
              <a:t> BIOPAMA (Biodiversity and Protected Areas Management)</a:t>
            </a:r>
            <a:endParaRPr lang="en-US" sz="2000" dirty="0"/>
          </a:p>
        </p:txBody>
      </p:sp>
      <p:pic>
        <p:nvPicPr>
          <p:cNvPr id="1027" name="Picture 3" descr="J:\EURO\4. Projects and Themes\BIOPAMA_27October2017_RB\logos for the regional versions of the RRIS\EU logo flag_yellow_high_HD low r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89112" y="1596447"/>
            <a:ext cx="1660595" cy="1099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EURO\4. Projects and Themes\BIOPAMA_27October2017_RB\logos for the regional versions of the RRIS\IUCN-UICN\logo-iucn.gif"/>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87413" y="3192977"/>
            <a:ext cx="1272747" cy="1220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URO\4. Projects and Themes\BIOPAMA_27October2017_RB\logos for the regional versions of the RRIS\ACPLOGOC.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37057" y="1555670"/>
            <a:ext cx="1573459" cy="1140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URO\4. Projects and Themes\BIOPAMA_27October2017_RB\logos for the regional versions of the RRIS\EC-JRC\low res.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11544" y="3296516"/>
            <a:ext cx="1615731" cy="111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1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
            <a:ext cx="6503060" cy="4544705"/>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400"/>
          <a:stretch/>
        </p:blipFill>
        <p:spPr>
          <a:xfrm>
            <a:off x="6071616" y="1828800"/>
            <a:ext cx="6120384" cy="401113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 y="4"/>
            <a:ext cx="12191999" cy="5839939"/>
          </a:xfrm>
          <a:prstGeom prst="rect">
            <a:avLst/>
          </a:prstGeom>
        </p:spPr>
      </p:pic>
      <p:sp>
        <p:nvSpPr>
          <p:cNvPr id="8" name="Title 8"/>
          <p:cNvSpPr>
            <a:spLocks noGrp="1"/>
          </p:cNvSpPr>
          <p:nvPr>
            <p:ph type="title"/>
          </p:nvPr>
        </p:nvSpPr>
        <p:spPr>
          <a:xfrm>
            <a:off x="2457452" y="834778"/>
            <a:ext cx="7429501" cy="1988047"/>
          </a:xfrm>
        </p:spPr>
        <p:txBody>
          <a:bodyPr>
            <a:normAutofit/>
          </a:bodyPr>
          <a:lstStyle/>
          <a:p>
            <a:r>
              <a:rPr lang="en-US" sz="2800" dirty="0" smtClean="0"/>
              <a:t>BIOPAMA (2017-2023): the mission</a:t>
            </a:r>
            <a:endParaRPr lang="en-US" sz="2800" dirty="0"/>
          </a:p>
        </p:txBody>
      </p:sp>
      <p:sp>
        <p:nvSpPr>
          <p:cNvPr id="9" name="Text Placeholder 9"/>
          <p:cNvSpPr>
            <a:spLocks noGrp="1"/>
          </p:cNvSpPr>
          <p:nvPr>
            <p:ph type="body" idx="1"/>
          </p:nvPr>
        </p:nvSpPr>
        <p:spPr>
          <a:xfrm>
            <a:off x="2356867" y="2845212"/>
            <a:ext cx="7429503" cy="2057936"/>
          </a:xfrm>
        </p:spPr>
        <p:txBody>
          <a:bodyPr>
            <a:normAutofit/>
          </a:bodyPr>
          <a:lstStyle/>
          <a:p>
            <a:r>
              <a:rPr lang="en-GB" dirty="0" smtClean="0"/>
              <a:t>BIOPAMA</a:t>
            </a:r>
            <a:r>
              <a:rPr lang="en-GB" b="1" dirty="0" smtClean="0"/>
              <a:t> </a:t>
            </a:r>
            <a:r>
              <a:rPr lang="en-GB" dirty="0"/>
              <a:t>aims at </a:t>
            </a:r>
            <a:r>
              <a:rPr lang="en-GB" b="1" dirty="0"/>
              <a:t>reinforcing </a:t>
            </a:r>
            <a:r>
              <a:rPr lang="en-GB" dirty="0"/>
              <a:t>the </a:t>
            </a:r>
            <a:r>
              <a:rPr lang="en-GB" b="1" dirty="0"/>
              <a:t>management and</a:t>
            </a:r>
            <a:r>
              <a:rPr lang="en-GB" dirty="0"/>
              <a:t> </a:t>
            </a:r>
            <a:r>
              <a:rPr lang="en-GB" b="1" dirty="0"/>
              <a:t>governance </a:t>
            </a:r>
            <a:r>
              <a:rPr lang="en-GB" dirty="0"/>
              <a:t>of protected and conserved areas in the79 </a:t>
            </a:r>
            <a:r>
              <a:rPr lang="en-GB" b="1" dirty="0"/>
              <a:t>African, Caribbean and Pacific </a:t>
            </a:r>
            <a:r>
              <a:rPr lang="en-GB" dirty="0"/>
              <a:t>(ACP) countries</a:t>
            </a:r>
            <a:r>
              <a:rPr lang="en-US" dirty="0"/>
              <a:t> through better use and monitoring of </a:t>
            </a:r>
            <a:r>
              <a:rPr lang="en-US" b="1" dirty="0"/>
              <a:t>information</a:t>
            </a:r>
            <a:r>
              <a:rPr lang="en-US" dirty="0"/>
              <a:t> and </a:t>
            </a:r>
            <a:r>
              <a:rPr lang="en-US" b="1" dirty="0"/>
              <a:t>capacity development</a:t>
            </a:r>
            <a:r>
              <a:rPr lang="en-US" dirty="0"/>
              <a:t> on management and </a:t>
            </a:r>
            <a:r>
              <a:rPr lang="en-US" dirty="0" smtClean="0"/>
              <a:t>governance.</a:t>
            </a:r>
            <a:endParaRPr lang="en-US" dirty="0"/>
          </a:p>
        </p:txBody>
      </p:sp>
    </p:spTree>
    <p:extLst>
      <p:ext uri="{BB962C8B-B14F-4D97-AF65-F5344CB8AC3E}">
        <p14:creationId xmlns:p14="http://schemas.microsoft.com/office/powerpoint/2010/main" val="308053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55321" y="2049331"/>
            <a:ext cx="8532619" cy="1743739"/>
          </a:xfrm>
        </p:spPr>
        <p:txBody>
          <a:bodyPr>
            <a:noAutofit/>
          </a:bodyPr>
          <a:lstStyle/>
          <a:p>
            <a:pPr algn="ctr"/>
            <a:r>
              <a:rPr lang="en-GB" dirty="0" smtClean="0">
                <a:latin typeface="+mn-lt"/>
              </a:rPr>
              <a:t>Ministries of Environment and National agencies leading on biodiversity conservation</a:t>
            </a:r>
          </a:p>
          <a:p>
            <a:pPr algn="ctr"/>
            <a:r>
              <a:rPr lang="en-GB" dirty="0" smtClean="0">
                <a:latin typeface="+mn-lt"/>
              </a:rPr>
              <a:t>Protected Area agencies</a:t>
            </a:r>
          </a:p>
          <a:p>
            <a:pPr algn="ctr"/>
            <a:r>
              <a:rPr lang="en-GB" dirty="0" smtClean="0">
                <a:latin typeface="+mn-lt"/>
              </a:rPr>
              <a:t>Regional organizations </a:t>
            </a:r>
          </a:p>
          <a:p>
            <a:pPr algn="ctr"/>
            <a:r>
              <a:rPr lang="en-GB" dirty="0" smtClean="0">
                <a:latin typeface="+mn-lt"/>
              </a:rPr>
              <a:t>Local communities living in and around protected areas </a:t>
            </a:r>
          </a:p>
          <a:p>
            <a:pPr algn="ctr"/>
            <a:r>
              <a:rPr lang="en-GB" dirty="0" smtClean="0">
                <a:latin typeface="+mn-lt"/>
              </a:rPr>
              <a:t>Civil society </a:t>
            </a:r>
          </a:p>
          <a:p>
            <a:pPr algn="ctr"/>
            <a:endParaRPr lang="en-GB" dirty="0"/>
          </a:p>
          <a:p>
            <a:pPr marL="0" indent="0" algn="ctr">
              <a:buNone/>
            </a:pPr>
            <a:endParaRPr lang="en-GB" dirty="0" smtClean="0"/>
          </a:p>
        </p:txBody>
      </p:sp>
      <p:sp>
        <p:nvSpPr>
          <p:cNvPr id="4" name="Footer Placeholder 3"/>
          <p:cNvSpPr>
            <a:spLocks noGrp="1"/>
          </p:cNvSpPr>
          <p:nvPr>
            <p:ph type="ftr" sz="quarter" idx="3"/>
          </p:nvPr>
        </p:nvSpPr>
        <p:spPr>
          <a:xfrm>
            <a:off x="838202" y="508398"/>
            <a:ext cx="6405748" cy="365125"/>
          </a:xfrm>
        </p:spPr>
        <p:txBody>
          <a:bodyPr/>
          <a:lstStyle/>
          <a:p>
            <a:r>
              <a:rPr lang="en-US" sz="2000" dirty="0" smtClean="0"/>
              <a:t>The </a:t>
            </a:r>
            <a:r>
              <a:rPr lang="en-US" sz="2000" dirty="0"/>
              <a:t>b</a:t>
            </a:r>
            <a:r>
              <a:rPr lang="en-US" sz="2000" dirty="0" smtClean="0"/>
              <a:t>eneficiaries</a:t>
            </a:r>
            <a:endParaRPr lang="en-US" sz="2000" dirty="0"/>
          </a:p>
        </p:txBody>
      </p:sp>
      <p:pic>
        <p:nvPicPr>
          <p:cNvPr id="7" name="Picture 2" descr="C:\Users\BucioacaR\Desktop\Shorthand story 19 June 2017\images\Samoa engagement 2017 SPREP.pn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396395" y="3555287"/>
            <a:ext cx="5795607" cy="24518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9835" y="177281"/>
            <a:ext cx="5712167" cy="3378007"/>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1832" y="198205"/>
            <a:ext cx="5588000" cy="2895600"/>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7999" y="3024059"/>
            <a:ext cx="6096000" cy="3113367"/>
          </a:xfrm>
          <a:prstGeom prst="rect">
            <a:avLst/>
          </a:prstGeom>
        </p:spPr>
      </p:pic>
    </p:spTree>
    <p:extLst>
      <p:ext uri="{BB962C8B-B14F-4D97-AF65-F5344CB8AC3E}">
        <p14:creationId xmlns:p14="http://schemas.microsoft.com/office/powerpoint/2010/main" val="16744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620625" y="2437016"/>
            <a:ext cx="5859007" cy="3416297"/>
          </a:xfrm>
        </p:spPr>
        <p:txBody>
          <a:bodyPr>
            <a:normAutofit/>
          </a:bodyPr>
          <a:lstStyle/>
          <a:p>
            <a:r>
              <a:rPr lang="en-GB" sz="2000" dirty="0" smtClean="0"/>
              <a:t>BIOPAMA  </a:t>
            </a:r>
            <a:r>
              <a:rPr lang="en-GB" sz="2000" dirty="0"/>
              <a:t>aims to complement and align with existing platforms and </a:t>
            </a:r>
            <a:r>
              <a:rPr lang="en-GB" sz="2000" dirty="0" smtClean="0"/>
              <a:t>initiatives.</a:t>
            </a:r>
            <a:endParaRPr lang="en-GB" sz="2000" dirty="0"/>
          </a:p>
          <a:p>
            <a:r>
              <a:rPr lang="en-GB" sz="2000" dirty="0" smtClean="0"/>
              <a:t>BIOPAMA is implemented at the regional level through the IUCN Regional Offices in Eastern and Southern Africa, West and Central Africa, Mexico Central America and the Caribbean, and Oceania. </a:t>
            </a:r>
          </a:p>
          <a:p>
            <a:r>
              <a:rPr lang="en-GB" sz="2000" dirty="0" smtClean="0"/>
              <a:t>Key regional organizations are partners in the programme’s implementation. </a:t>
            </a:r>
          </a:p>
        </p:txBody>
      </p:sp>
      <p:sp>
        <p:nvSpPr>
          <p:cNvPr id="5" name="Footer Placeholder 4"/>
          <p:cNvSpPr>
            <a:spLocks noGrp="1"/>
          </p:cNvSpPr>
          <p:nvPr>
            <p:ph type="ftr" sz="quarter" idx="3"/>
          </p:nvPr>
        </p:nvSpPr>
        <p:spPr>
          <a:xfrm>
            <a:off x="838202" y="508398"/>
            <a:ext cx="6255199" cy="365125"/>
          </a:xfrm>
        </p:spPr>
        <p:txBody>
          <a:bodyPr/>
          <a:lstStyle/>
          <a:p>
            <a:r>
              <a:rPr lang="en-GB" sz="2000" dirty="0" smtClean="0"/>
              <a:t>The partnerships</a:t>
            </a:r>
            <a:endParaRPr lang="en-US" sz="2000" dirty="0"/>
          </a:p>
        </p:txBody>
      </p:sp>
      <p:pic>
        <p:nvPicPr>
          <p:cNvPr id="8" name="Picture 8" descr="J:\EURO\4. Projects and Themes\BIOPAMA_27October2017_RB\logos for the regional versions of the RRIS\Pacific RIS.jpg"/>
          <p:cNvPicPr>
            <a:picLocks noChangeAspect="1" noChangeArrowheads="1"/>
          </p:cNvPicPr>
          <p:nvPr/>
        </p:nvPicPr>
        <p:blipFill>
          <a:blip r:embed="rId3" cstate="email">
            <a:clrChange>
              <a:clrFrom>
                <a:srgbClr val="F6FAFF"/>
              </a:clrFrom>
              <a:clrTo>
                <a:srgbClr val="F6FAFF">
                  <a:alpha val="0"/>
                </a:srgbClr>
              </a:clrTo>
            </a:clrChange>
            <a:extLst>
              <a:ext uri="{28A0092B-C50C-407E-A947-70E740481C1C}">
                <a14:useLocalDpi xmlns:a14="http://schemas.microsoft.com/office/drawing/2010/main"/>
              </a:ext>
            </a:extLst>
          </a:blip>
          <a:srcRect/>
          <a:stretch>
            <a:fillRect/>
          </a:stretch>
        </p:blipFill>
        <p:spPr bwMode="auto">
          <a:xfrm>
            <a:off x="9309569" y="3356637"/>
            <a:ext cx="1404531" cy="14045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J:\EURO\4. Projects and Themes\BIOPAMA_27October2017_RB\logos for the regional versions of the RRIS\Caribbean RIS.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97138" y="3292878"/>
            <a:ext cx="973777" cy="1370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J:\EURO\4. Projects and Themes\BIOPAMA_27October2017_RB\logos for the regional versions of the RRIS\SADC.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58389" y="416556"/>
            <a:ext cx="1068863" cy="10524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J:\EURO\4. Projects and Themes\BIOPAMA_27October2017_RB\logos for the regional versions of the RRIS\EAC-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9829" y="376577"/>
            <a:ext cx="1174961" cy="10868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EURO\4. Projects and Themes\BIOPAMA_27October2017_RB\logos for the regional versions of the RRIS\OFAC.jpg"/>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9196972" y="2034349"/>
            <a:ext cx="1527360" cy="805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URO\4. Projects and Themes\BIOPAMA_27October2017_RB\logos for the regional versions of the RRIS\IGAD.pn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20655" y="389778"/>
            <a:ext cx="1060431" cy="10604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EURO\4. Projects and Themes\BIOPAMA_27October2017_RB\logos for the regional versions of the RRIS\rampao.png"/>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214606" y="3327326"/>
            <a:ext cx="1911929" cy="13375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65413" y="1263522"/>
            <a:ext cx="5714216" cy="1340365"/>
          </a:xfrm>
        </p:spPr>
        <p:txBody>
          <a:bodyPr>
            <a:normAutofit/>
          </a:bodyPr>
          <a:lstStyle/>
          <a:p>
            <a:pPr marL="0" indent="0">
              <a:buNone/>
            </a:pPr>
            <a:r>
              <a:rPr lang="en-GB" sz="1900" dirty="0">
                <a:solidFill>
                  <a:srgbClr val="90C14E"/>
                </a:solidFill>
                <a:latin typeface="Franklin Gothic Demi" charset="0"/>
                <a:ea typeface="Franklin Gothic Demi" charset="0"/>
                <a:cs typeface="Franklin Gothic Demi" charset="0"/>
              </a:rPr>
              <a:t>Regional organisations, national and local conservation actors are key partners and beneficiaries.</a:t>
            </a:r>
          </a:p>
          <a:p>
            <a:pPr marL="0" indent="0">
              <a:buNone/>
            </a:pPr>
            <a:endParaRPr lang="en-GB" sz="1800" dirty="0"/>
          </a:p>
          <a:p>
            <a:pPr marL="0" indent="0">
              <a:buNone/>
            </a:pPr>
            <a:endParaRPr lang="en-GB" sz="1800" dirty="0">
              <a:solidFill>
                <a:srgbClr val="90C14E"/>
              </a:solidFill>
              <a:latin typeface="Franklin Gothic Demi" charset="0"/>
              <a:ea typeface="Franklin Gothic Demi" charset="0"/>
              <a:cs typeface="Franklin Gothic Demi" charset="0"/>
            </a:endParaRPr>
          </a:p>
        </p:txBody>
      </p:sp>
      <p:pic>
        <p:nvPicPr>
          <p:cNvPr id="2053" name="Picture 5" descr="J:\EURO\4. Projects and Themes\BIOPAMA_27October2017_RB\logos for the regional versions of the RRIS\logouemoa.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08577" y="1933707"/>
            <a:ext cx="962336" cy="1197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EURO\4. Projects and Themes\BIOPAMA_27October2017_RB\logos for the regional versions of the RRIS\COMIFAC logo.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50492" y="1933703"/>
            <a:ext cx="1040161" cy="1057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8808128" y="4794912"/>
            <a:ext cx="2305051" cy="771525"/>
          </a:xfrm>
          <a:prstGeom prst="rect">
            <a:avLst/>
          </a:prstGeom>
        </p:spPr>
      </p:pic>
    </p:spTree>
    <p:extLst>
      <p:ext uri="{BB962C8B-B14F-4D97-AF65-F5344CB8AC3E}">
        <p14:creationId xmlns:p14="http://schemas.microsoft.com/office/powerpoint/2010/main" val="778396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55951" y="2190851"/>
            <a:ext cx="4434088" cy="2678189"/>
          </a:xfrm>
        </p:spPr>
      </p:pic>
      <p:sp>
        <p:nvSpPr>
          <p:cNvPr id="3" name="Footer Placeholder 2"/>
          <p:cNvSpPr>
            <a:spLocks noGrp="1"/>
          </p:cNvSpPr>
          <p:nvPr>
            <p:ph type="ftr" sz="quarter" idx="13"/>
          </p:nvPr>
        </p:nvSpPr>
        <p:spPr/>
        <p:txBody>
          <a:bodyPr/>
          <a:lstStyle/>
          <a:p>
            <a:r>
              <a:rPr lang="en-US" sz="2000" dirty="0" smtClean="0"/>
              <a:t>Opportunities</a:t>
            </a:r>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19" y="1517233"/>
            <a:ext cx="2874084" cy="205119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222" y="3858176"/>
            <a:ext cx="2895425" cy="1688998"/>
          </a:xfrm>
          <a:prstGeom prst="rect">
            <a:avLst/>
          </a:prstGeom>
        </p:spPr>
      </p:pic>
      <p:sp>
        <p:nvSpPr>
          <p:cNvPr id="13" name="Rounded Rectangle 12"/>
          <p:cNvSpPr/>
          <p:nvPr/>
        </p:nvSpPr>
        <p:spPr>
          <a:xfrm>
            <a:off x="9070637" y="1786374"/>
            <a:ext cx="2714991" cy="13375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tx1">
                    <a:lumMod val="75000"/>
                    <a:lumOff val="25000"/>
                  </a:schemeClr>
                </a:solidFill>
              </a:rPr>
              <a:t>CBD COP 15, </a:t>
            </a:r>
            <a:endParaRPr lang="en-US" sz="2400" b="1" dirty="0" smtClean="0">
              <a:solidFill>
                <a:schemeClr val="tx1">
                  <a:lumMod val="75000"/>
                  <a:lumOff val="25000"/>
                </a:schemeClr>
              </a:solidFill>
            </a:endParaRPr>
          </a:p>
          <a:p>
            <a:pPr algn="ctr"/>
            <a:r>
              <a:rPr lang="en-US" sz="2400" b="1" dirty="0" smtClean="0">
                <a:solidFill>
                  <a:schemeClr val="tx1">
                    <a:lumMod val="75000"/>
                    <a:lumOff val="25000"/>
                  </a:schemeClr>
                </a:solidFill>
              </a:rPr>
              <a:t>China 2020</a:t>
            </a:r>
            <a:endParaRPr lang="en-US" sz="2400" b="1" dirty="0">
              <a:solidFill>
                <a:schemeClr val="tx1">
                  <a:lumMod val="75000"/>
                  <a:lumOff val="25000"/>
                </a:schemeClr>
              </a:solidFill>
            </a:endParaRPr>
          </a:p>
        </p:txBody>
      </p:sp>
      <p:sp>
        <p:nvSpPr>
          <p:cNvPr id="14" name="Rounded Rectangle 13"/>
          <p:cNvSpPr/>
          <p:nvPr/>
        </p:nvSpPr>
        <p:spPr>
          <a:xfrm>
            <a:off x="9130916" y="3207881"/>
            <a:ext cx="2654709" cy="21598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t>10th Pacific Islands Conference on Nature </a:t>
            </a:r>
            <a:r>
              <a:rPr lang="en-GB" b="1" i="1" dirty="0"/>
              <a:t>Conservation</a:t>
            </a:r>
            <a:r>
              <a:rPr lang="en-GB" b="1" dirty="0"/>
              <a:t> and Protected </a:t>
            </a:r>
            <a:r>
              <a:rPr lang="en-GB" b="1" dirty="0" smtClean="0"/>
              <a:t>Areas</a:t>
            </a:r>
          </a:p>
          <a:p>
            <a:pPr algn="ctr"/>
            <a:r>
              <a:rPr lang="en-GB" b="1" dirty="0" smtClean="0"/>
              <a:t>2020</a:t>
            </a:r>
            <a:endParaRPr lang="en-GB" b="1" dirty="0"/>
          </a:p>
        </p:txBody>
      </p:sp>
      <p:sp>
        <p:nvSpPr>
          <p:cNvPr id="2" name="TextBox 1"/>
          <p:cNvSpPr txBox="1"/>
          <p:nvPr/>
        </p:nvSpPr>
        <p:spPr>
          <a:xfrm>
            <a:off x="992222" y="6013341"/>
            <a:ext cx="6058546" cy="584775"/>
          </a:xfrm>
          <a:prstGeom prst="rect">
            <a:avLst/>
          </a:prstGeom>
          <a:noFill/>
        </p:spPr>
        <p:txBody>
          <a:bodyPr wrap="square" rtlCol="0">
            <a:spAutoFit/>
          </a:bodyPr>
          <a:lstStyle/>
          <a:p>
            <a:r>
              <a:rPr lang="en-GB" sz="3200" b="1" dirty="0" err="1" smtClean="0"/>
              <a:t>Merci</a:t>
            </a:r>
            <a:r>
              <a:rPr lang="en-GB" sz="3200" b="1" dirty="0" smtClean="0"/>
              <a:t> beaucoup.  Thank you</a:t>
            </a:r>
            <a:r>
              <a:rPr lang="en-GB" b="1" dirty="0" smtClean="0"/>
              <a:t>.</a:t>
            </a:r>
            <a:endParaRPr lang="en-GB" b="1" dirty="0"/>
          </a:p>
        </p:txBody>
      </p:sp>
    </p:spTree>
    <p:extLst>
      <p:ext uri="{BB962C8B-B14F-4D97-AF65-F5344CB8AC3E}">
        <p14:creationId xmlns:p14="http://schemas.microsoft.com/office/powerpoint/2010/main" val="20791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2154264" y="-3762"/>
            <a:ext cx="7029787" cy="6861762"/>
          </a:xfrm>
          <a:prstGeom prst="rect">
            <a:avLst/>
          </a:prstGeom>
        </p:spPr>
      </p:pic>
    </p:spTree>
    <p:extLst>
      <p:ext uri="{BB962C8B-B14F-4D97-AF65-F5344CB8AC3E}">
        <p14:creationId xmlns:p14="http://schemas.microsoft.com/office/powerpoint/2010/main" val="418411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nut 1"/>
          <p:cNvSpPr/>
          <p:nvPr/>
        </p:nvSpPr>
        <p:spPr>
          <a:xfrm>
            <a:off x="2278251" y="8612"/>
            <a:ext cx="7408190" cy="6804764"/>
          </a:xfrm>
          <a:prstGeom prst="donut">
            <a:avLst>
              <a:gd name="adj" fmla="val 7243"/>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black"/>
              </a:solidFill>
            </a:endParaRPr>
          </a:p>
        </p:txBody>
      </p:sp>
      <p:sp>
        <p:nvSpPr>
          <p:cNvPr id="26" name="Rectangle 25"/>
          <p:cNvSpPr/>
          <p:nvPr/>
        </p:nvSpPr>
        <p:spPr>
          <a:xfrm rot="2663099">
            <a:off x="4689126" y="4203353"/>
            <a:ext cx="33689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25" name="Rectangle 24"/>
          <p:cNvSpPr/>
          <p:nvPr/>
        </p:nvSpPr>
        <p:spPr>
          <a:xfrm rot="18688292">
            <a:off x="7190643" y="4143361"/>
            <a:ext cx="252673" cy="1056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9" name="Rectangle 8"/>
          <p:cNvSpPr/>
          <p:nvPr/>
        </p:nvSpPr>
        <p:spPr>
          <a:xfrm>
            <a:off x="5903998" y="2204864"/>
            <a:ext cx="33689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4" name="Oval 3"/>
          <p:cNvSpPr/>
          <p:nvPr/>
        </p:nvSpPr>
        <p:spPr>
          <a:xfrm>
            <a:off x="7316979" y="4401368"/>
            <a:ext cx="2369462" cy="234000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anchor="ctr"/>
          <a:lstStyle/>
          <a:p>
            <a:pPr algn="ctr" fontAlgn="base">
              <a:spcBef>
                <a:spcPct val="0"/>
              </a:spcBef>
              <a:spcAft>
                <a:spcPct val="0"/>
              </a:spcAft>
              <a:defRPr/>
            </a:pPr>
            <a:endParaRPr lang="en-GB" sz="2800" b="1" dirty="0">
              <a:solidFill>
                <a:srgbClr val="002060"/>
              </a:solidFill>
            </a:endParaRPr>
          </a:p>
          <a:p>
            <a:pPr algn="r" fontAlgn="base">
              <a:spcBef>
                <a:spcPct val="0"/>
              </a:spcBef>
              <a:spcAft>
                <a:spcPct val="0"/>
              </a:spcAft>
              <a:defRPr/>
            </a:pPr>
            <a:r>
              <a:rPr lang="en-GB" sz="2800" b="1" dirty="0">
                <a:solidFill>
                  <a:srgbClr val="002060"/>
                </a:solidFill>
              </a:rPr>
              <a:t>      </a:t>
            </a:r>
          </a:p>
        </p:txBody>
      </p:sp>
      <p:sp>
        <p:nvSpPr>
          <p:cNvPr id="5" name="Oval 4"/>
          <p:cNvSpPr/>
          <p:nvPr/>
        </p:nvSpPr>
        <p:spPr>
          <a:xfrm>
            <a:off x="2417736" y="4401368"/>
            <a:ext cx="2439838" cy="234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2800" b="1" dirty="0">
                <a:solidFill>
                  <a:srgbClr val="002060"/>
                </a:solidFill>
              </a:rPr>
              <a:t>    </a:t>
            </a:r>
          </a:p>
        </p:txBody>
      </p:sp>
      <p:sp>
        <p:nvSpPr>
          <p:cNvPr id="10" name="Oval 9"/>
          <p:cNvSpPr/>
          <p:nvPr/>
        </p:nvSpPr>
        <p:spPr>
          <a:xfrm>
            <a:off x="4857574" y="8612"/>
            <a:ext cx="2390554" cy="23402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800" b="1" dirty="0">
              <a:solidFill>
                <a:srgbClr val="002060"/>
              </a:solidFill>
            </a:endParaRPr>
          </a:p>
          <a:p>
            <a:pPr algn="ctr" fontAlgn="base">
              <a:spcBef>
                <a:spcPct val="0"/>
              </a:spcBef>
              <a:spcAft>
                <a:spcPct val="0"/>
              </a:spcAft>
              <a:defRPr/>
            </a:pPr>
            <a:endParaRPr lang="en-GB" sz="2800" b="1" dirty="0">
              <a:solidFill>
                <a:srgbClr val="002060"/>
              </a:solidFill>
            </a:endParaRPr>
          </a:p>
          <a:p>
            <a:pPr algn="ctr" fontAlgn="base">
              <a:spcBef>
                <a:spcPct val="0"/>
              </a:spcBef>
              <a:spcAft>
                <a:spcPct val="0"/>
              </a:spcAft>
              <a:defRPr/>
            </a:pPr>
            <a:endParaRPr lang="en-GB" sz="2800" b="1" dirty="0">
              <a:solidFill>
                <a:srgbClr val="002060"/>
              </a:solidFill>
            </a:endParaRPr>
          </a:p>
        </p:txBody>
      </p:sp>
      <p:sp>
        <p:nvSpPr>
          <p:cNvPr id="11" name="Oval 10"/>
          <p:cNvSpPr/>
          <p:nvPr/>
        </p:nvSpPr>
        <p:spPr>
          <a:xfrm>
            <a:off x="4857574" y="2647367"/>
            <a:ext cx="2390554" cy="23402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800" b="1" dirty="0">
              <a:solidFill>
                <a:srgbClr val="002060"/>
              </a:solidFill>
            </a:endParaRPr>
          </a:p>
          <a:p>
            <a:pPr algn="ctr" fontAlgn="base">
              <a:spcBef>
                <a:spcPct val="0"/>
              </a:spcBef>
              <a:spcAft>
                <a:spcPct val="0"/>
              </a:spcAft>
              <a:defRPr/>
            </a:pPr>
            <a:endParaRPr lang="en-GB" sz="2800" b="1" dirty="0">
              <a:solidFill>
                <a:srgbClr val="002060"/>
              </a:solidFill>
            </a:endParaRPr>
          </a:p>
          <a:p>
            <a:pPr algn="ctr" fontAlgn="base">
              <a:spcBef>
                <a:spcPct val="0"/>
              </a:spcBef>
              <a:spcAft>
                <a:spcPct val="0"/>
              </a:spcAft>
              <a:defRPr/>
            </a:pPr>
            <a:endParaRPr lang="en-GB" sz="2800" b="1" dirty="0">
              <a:solidFill>
                <a:srgbClr val="002060"/>
              </a:solidFill>
            </a:endParaRPr>
          </a:p>
        </p:txBody>
      </p:sp>
      <p:sp>
        <p:nvSpPr>
          <p:cNvPr id="12" name="TextBox 11"/>
          <p:cNvSpPr txBox="1"/>
          <p:nvPr/>
        </p:nvSpPr>
        <p:spPr>
          <a:xfrm>
            <a:off x="4649795" y="764733"/>
            <a:ext cx="2853160" cy="954107"/>
          </a:xfrm>
          <a:prstGeom prst="rect">
            <a:avLst/>
          </a:prstGeom>
          <a:noFill/>
        </p:spPr>
        <p:txBody>
          <a:bodyPr wrap="square" rtlCol="0">
            <a:spAutoFit/>
          </a:bodyPr>
          <a:lstStyle/>
          <a:p>
            <a:pPr marL="285750" indent="-285750" algn="ctr" fontAlgn="base">
              <a:spcBef>
                <a:spcPct val="0"/>
              </a:spcBef>
              <a:spcAft>
                <a:spcPct val="0"/>
              </a:spcAft>
              <a:buFont typeface="Arial" panose="020B0604020202020204" pitchFamily="34" charset="0"/>
              <a:buChar char="•"/>
            </a:pPr>
            <a:endParaRPr lang="en-GB" sz="1400" b="1" dirty="0">
              <a:solidFill>
                <a:srgbClr val="C00000"/>
              </a:solidFill>
              <a:latin typeface="Arial" pitchFamily="34" charset="0"/>
              <a:cs typeface="Arial" pitchFamily="34" charset="0"/>
            </a:endParaRPr>
          </a:p>
          <a:p>
            <a:pPr algn="ctr" fontAlgn="base">
              <a:spcBef>
                <a:spcPct val="0"/>
              </a:spcBef>
              <a:spcAft>
                <a:spcPct val="0"/>
              </a:spcAft>
            </a:pPr>
            <a:r>
              <a:rPr lang="en-GB" sz="2400" b="1" dirty="0">
                <a:solidFill>
                  <a:srgbClr val="002060"/>
                </a:solidFill>
                <a:latin typeface="Arial" pitchFamily="34" charset="0"/>
                <a:cs typeface="Arial" pitchFamily="34" charset="0"/>
              </a:rPr>
              <a:t>Quality</a:t>
            </a:r>
          </a:p>
          <a:p>
            <a:pPr fontAlgn="base">
              <a:spcBef>
                <a:spcPct val="0"/>
              </a:spcBef>
              <a:spcAft>
                <a:spcPct val="0"/>
              </a:spcAft>
            </a:pPr>
            <a:endParaRPr lang="en-GB" dirty="0">
              <a:solidFill>
                <a:prstClr val="black"/>
              </a:solidFill>
              <a:latin typeface="Arial" pitchFamily="34" charset="0"/>
              <a:cs typeface="Arial" pitchFamily="34" charset="0"/>
            </a:endParaRPr>
          </a:p>
        </p:txBody>
      </p:sp>
      <p:sp>
        <p:nvSpPr>
          <p:cNvPr id="13" name="TextBox 12"/>
          <p:cNvSpPr txBox="1"/>
          <p:nvPr/>
        </p:nvSpPr>
        <p:spPr>
          <a:xfrm>
            <a:off x="2159564" y="4941197"/>
            <a:ext cx="2784309" cy="1323439"/>
          </a:xfrm>
          <a:prstGeom prst="rect">
            <a:avLst/>
          </a:prstGeom>
          <a:noFill/>
        </p:spPr>
        <p:txBody>
          <a:bodyPr wrap="square" rtlCol="0">
            <a:spAutoFit/>
          </a:bodyPr>
          <a:lstStyle/>
          <a:p>
            <a:pPr marL="285750" indent="-285750" algn="ctr" fontAlgn="base">
              <a:spcBef>
                <a:spcPct val="0"/>
              </a:spcBef>
              <a:spcAft>
                <a:spcPct val="0"/>
              </a:spcAft>
              <a:buFont typeface="Arial" panose="020B0604020202020204" pitchFamily="34" charset="0"/>
              <a:buChar char="•"/>
            </a:pPr>
            <a:endParaRPr lang="en-GB" sz="1400" b="1" dirty="0">
              <a:solidFill>
                <a:srgbClr val="C00000"/>
              </a:solidFill>
              <a:latin typeface="Arial" pitchFamily="34" charset="0"/>
              <a:cs typeface="Arial" pitchFamily="34" charset="0"/>
            </a:endParaRPr>
          </a:p>
          <a:p>
            <a:pPr algn="ctr" fontAlgn="base">
              <a:spcBef>
                <a:spcPct val="0"/>
              </a:spcBef>
              <a:spcAft>
                <a:spcPct val="0"/>
              </a:spcAft>
            </a:pPr>
            <a:r>
              <a:rPr lang="en-GB" sz="2400" b="1" dirty="0">
                <a:solidFill>
                  <a:srgbClr val="002060"/>
                </a:solidFill>
                <a:latin typeface="Arial" pitchFamily="34" charset="0"/>
                <a:cs typeface="Arial" pitchFamily="34" charset="0"/>
              </a:rPr>
              <a:t>Justice </a:t>
            </a:r>
          </a:p>
          <a:p>
            <a:pPr algn="ctr" fontAlgn="base">
              <a:spcBef>
                <a:spcPct val="0"/>
              </a:spcBef>
              <a:spcAft>
                <a:spcPct val="0"/>
              </a:spcAft>
            </a:pPr>
            <a:r>
              <a:rPr lang="en-GB" sz="2400" b="1" dirty="0">
                <a:solidFill>
                  <a:srgbClr val="002060"/>
                </a:solidFill>
                <a:latin typeface="Arial" pitchFamily="34" charset="0"/>
                <a:cs typeface="Arial" pitchFamily="34" charset="0"/>
              </a:rPr>
              <a:t>and equity</a:t>
            </a:r>
          </a:p>
          <a:p>
            <a:pPr fontAlgn="base">
              <a:spcBef>
                <a:spcPct val="0"/>
              </a:spcBef>
              <a:spcAft>
                <a:spcPct val="0"/>
              </a:spcAft>
            </a:pPr>
            <a:endParaRPr lang="en-GB" dirty="0">
              <a:solidFill>
                <a:prstClr val="black"/>
              </a:solidFill>
              <a:latin typeface="Arial" pitchFamily="34" charset="0"/>
              <a:cs typeface="Arial" pitchFamily="34" charset="0"/>
            </a:endParaRPr>
          </a:p>
        </p:txBody>
      </p:sp>
      <p:sp>
        <p:nvSpPr>
          <p:cNvPr id="15" name="TextBox 14"/>
          <p:cNvSpPr txBox="1"/>
          <p:nvPr/>
        </p:nvSpPr>
        <p:spPr>
          <a:xfrm>
            <a:off x="4850884" y="3574402"/>
            <a:ext cx="2304256" cy="461665"/>
          </a:xfrm>
          <a:prstGeom prst="rect">
            <a:avLst/>
          </a:prstGeom>
          <a:noFill/>
        </p:spPr>
        <p:txBody>
          <a:bodyPr wrap="square" rtlCol="0">
            <a:spAutoFit/>
          </a:bodyPr>
          <a:lstStyle/>
          <a:p>
            <a:pPr algn="ctr" fontAlgn="base">
              <a:spcBef>
                <a:spcPct val="0"/>
              </a:spcBef>
              <a:spcAft>
                <a:spcPct val="0"/>
              </a:spcAft>
            </a:pPr>
            <a:r>
              <a:rPr lang="en-GB" sz="2400" b="1" dirty="0">
                <a:solidFill>
                  <a:srgbClr val="002060"/>
                </a:solidFill>
                <a:latin typeface="Arial" pitchFamily="34" charset="0"/>
                <a:cs typeface="Arial" pitchFamily="34" charset="0"/>
              </a:rPr>
              <a:t>Capacity</a:t>
            </a:r>
          </a:p>
        </p:txBody>
      </p:sp>
      <p:sp>
        <p:nvSpPr>
          <p:cNvPr id="22" name="TextBox 21"/>
          <p:cNvSpPr txBox="1"/>
          <p:nvPr/>
        </p:nvSpPr>
        <p:spPr>
          <a:xfrm>
            <a:off x="7248128" y="5149090"/>
            <a:ext cx="2784309" cy="954107"/>
          </a:xfrm>
          <a:prstGeom prst="rect">
            <a:avLst/>
          </a:prstGeom>
          <a:noFill/>
        </p:spPr>
        <p:txBody>
          <a:bodyPr wrap="square" rtlCol="0">
            <a:spAutoFit/>
          </a:bodyPr>
          <a:lstStyle/>
          <a:p>
            <a:pPr marL="285750" indent="-285750" algn="ctr" fontAlgn="base">
              <a:spcBef>
                <a:spcPct val="0"/>
              </a:spcBef>
              <a:spcAft>
                <a:spcPct val="0"/>
              </a:spcAft>
              <a:buFont typeface="Arial" panose="020B0604020202020204" pitchFamily="34" charset="0"/>
              <a:buChar char="•"/>
            </a:pPr>
            <a:endParaRPr lang="en-GB" sz="1400" b="1" dirty="0">
              <a:solidFill>
                <a:srgbClr val="C00000"/>
              </a:solidFill>
              <a:latin typeface="Arial" pitchFamily="34" charset="0"/>
              <a:cs typeface="Arial" pitchFamily="34" charset="0"/>
            </a:endParaRPr>
          </a:p>
          <a:p>
            <a:pPr algn="ctr" fontAlgn="base">
              <a:spcBef>
                <a:spcPct val="0"/>
              </a:spcBef>
              <a:spcAft>
                <a:spcPct val="0"/>
              </a:spcAft>
            </a:pPr>
            <a:r>
              <a:rPr lang="en-GB" sz="2400" b="1" dirty="0">
                <a:solidFill>
                  <a:srgbClr val="002060"/>
                </a:solidFill>
                <a:latin typeface="Arial" pitchFamily="34" charset="0"/>
                <a:cs typeface="Arial" pitchFamily="34" charset="0"/>
              </a:rPr>
              <a:t>Solutions</a:t>
            </a:r>
          </a:p>
          <a:p>
            <a:pPr fontAlgn="base">
              <a:spcBef>
                <a:spcPct val="0"/>
              </a:spcBef>
              <a:spcAft>
                <a:spcPct val="0"/>
              </a:spcAft>
            </a:pPr>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6521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781" y="15478"/>
            <a:ext cx="4131735" cy="5842882"/>
          </a:xfrm>
          <a:prstGeom prst="rect">
            <a:avLst/>
          </a:prstGeom>
        </p:spPr>
      </p:pic>
      <p:pic>
        <p:nvPicPr>
          <p:cNvPr id="7" name="Picture 2" descr="D:\Home\My Documents\Briefcase\00 GREEN LIST\BRAND\GL LOGOS\IUCN_GreenList_Logo_Master_Vector_large_RGB-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1756" y="679332"/>
            <a:ext cx="4277531" cy="602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0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D:\Home\My Documents\Briefcase\00 GREEN LIST\REGIONS + COUNTRIES\Committed Green List Jurisdictions - Aug 201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87" b="24364"/>
          <a:stretch/>
        </p:blipFill>
        <p:spPr bwMode="auto">
          <a:xfrm>
            <a:off x="270725" y="1177870"/>
            <a:ext cx="11830626" cy="56801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268770"/>
            <a:ext cx="12191993" cy="778981"/>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prstClr val="white"/>
                </a:solidFill>
                <a:ea typeface="Verdana" panose="020B0604030504040204" pitchFamily="34" charset="0"/>
                <a:cs typeface="Verdana" panose="020B0604030504040204" pitchFamily="34" charset="0"/>
              </a:rPr>
              <a:t>IUCN Green List Partnership</a:t>
            </a:r>
            <a:endParaRPr lang="en-GB" sz="3200" b="1" dirty="0">
              <a:solidFill>
                <a:prstClr val="white"/>
              </a:solidFill>
              <a:ea typeface="Verdana" panose="020B0604030504040204" pitchFamily="34" charset="0"/>
              <a:cs typeface="Verdana" panose="020B0604030504040204" pitchFamily="34" charset="0"/>
            </a:endParaRPr>
          </a:p>
        </p:txBody>
      </p:sp>
      <p:sp>
        <p:nvSpPr>
          <p:cNvPr id="4" name="TextBox 3"/>
          <p:cNvSpPr txBox="1"/>
          <p:nvPr/>
        </p:nvSpPr>
        <p:spPr>
          <a:xfrm>
            <a:off x="457200" y="5456465"/>
            <a:ext cx="11760200" cy="461665"/>
          </a:xfrm>
          <a:prstGeom prst="rect">
            <a:avLst/>
          </a:prstGeom>
          <a:noFill/>
        </p:spPr>
        <p:txBody>
          <a:bodyPr wrap="square" rtlCol="0">
            <a:spAutoFit/>
          </a:bodyPr>
          <a:lstStyle/>
          <a:p>
            <a:r>
              <a:rPr lang="en-GB" sz="2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IUCN Green List in 35+ jurisdictions worldwide</a:t>
            </a:r>
            <a:endPar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791" t="15591" r="13645" b="15710"/>
          <a:stretch/>
        </p:blipFill>
        <p:spPr>
          <a:xfrm>
            <a:off x="410890" y="3595606"/>
            <a:ext cx="1975850" cy="2322523"/>
          </a:xfrm>
          <a:prstGeom prst="rect">
            <a:avLst/>
          </a:prstGeom>
        </p:spPr>
      </p:pic>
    </p:spTree>
    <p:extLst>
      <p:ext uri="{BB962C8B-B14F-4D97-AF65-F5344CB8AC3E}">
        <p14:creationId xmlns:p14="http://schemas.microsoft.com/office/powerpoint/2010/main" val="30130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15" y="281240"/>
            <a:ext cx="4521139" cy="6367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918" y="250243"/>
            <a:ext cx="6355149" cy="639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37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191" y="108495"/>
            <a:ext cx="6290853" cy="1310597"/>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02" y="1556288"/>
            <a:ext cx="3081983" cy="530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709" y="1556287"/>
            <a:ext cx="3242941" cy="530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072" y="1556288"/>
            <a:ext cx="3285640" cy="523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52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147" y="356464"/>
            <a:ext cx="5315911" cy="110748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2560"/>
            <a:ext cx="12192000" cy="534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476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718" y="170487"/>
            <a:ext cx="4695991" cy="663649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884" y="117290"/>
            <a:ext cx="4722038" cy="6689693"/>
          </a:xfrm>
          <a:prstGeom prst="rect">
            <a:avLst/>
          </a:prstGeom>
          <a:noFill/>
          <a:ln w="12700" cmpd="sng">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2408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5840</TotalTime>
  <Words>560</Words>
  <Application>Microsoft Office PowerPoint</Application>
  <PresentationFormat>Custom</PresentationFormat>
  <Paragraphs>64</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BIOPAMA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BIOPAMA (2017-2023): the mission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IUCN\SandwithT</cp:lastModifiedBy>
  <cp:revision>157</cp:revision>
  <dcterms:created xsi:type="dcterms:W3CDTF">2016-03-29T08:17:27Z</dcterms:created>
  <dcterms:modified xsi:type="dcterms:W3CDTF">2019-04-24T08:27:43Z</dcterms:modified>
</cp:coreProperties>
</file>