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0" r:id="rId2"/>
    <p:sldId id="304" r:id="rId3"/>
    <p:sldId id="303" r:id="rId4"/>
    <p:sldId id="305" r:id="rId5"/>
    <p:sldId id="307" r:id="rId6"/>
    <p:sldId id="302" r:id="rId7"/>
    <p:sldId id="301" r:id="rId8"/>
    <p:sldId id="308" r:id="rId9"/>
    <p:sldId id="34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/>
  <p:cmAuthor id="2" name="Elena Reghintovschi" initials="ER [2]" lastIdx="1" clrIdx="1"/>
  <p:cmAuthor id="3" name="Elena Reghintovschi" initials="ER [2] [2]" lastIdx="1" clrIdx="2"/>
  <p:cmAuthor id="4" name="Elena Reghintovschi" initials="ER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5B28"/>
    <a:srgbClr val="DE6DE1"/>
    <a:srgbClr val="C228C6"/>
    <a:srgbClr val="CF785E"/>
    <a:srgbClr val="90C14E"/>
    <a:srgbClr val="679D97"/>
    <a:srgbClr val="71A6A1"/>
    <a:srgbClr val="41AD53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2"/>
    <p:restoredTop sz="94588"/>
  </p:normalViewPr>
  <p:slideViewPr>
    <p:cSldViewPr snapToGrid="0" snapToObjects="1">
      <p:cViewPr varScale="1">
        <p:scale>
          <a:sx n="69" d="100"/>
          <a:sy n="69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26D10-898E-4E2B-8CF4-DC11AA22E69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F7444AE-7EBA-476E-84A5-459E06172688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600" u="sng" dirty="0" err="1">
              <a:solidFill>
                <a:srgbClr val="C00000"/>
              </a:solidFill>
            </a:rPr>
            <a:t>Results</a:t>
          </a:r>
          <a:r>
            <a:rPr lang="fr-FR" sz="1600" u="sng" dirty="0">
              <a:solidFill>
                <a:srgbClr val="C00000"/>
              </a:solidFill>
            </a:rPr>
            <a:t> @ site </a:t>
          </a:r>
          <a:r>
            <a:rPr lang="fr-FR" sz="1600" u="sng" dirty="0" err="1">
              <a:solidFill>
                <a:srgbClr val="C00000"/>
              </a:solidFill>
            </a:rPr>
            <a:t>level</a:t>
          </a:r>
          <a:r>
            <a:rPr lang="fr-FR" sz="1600" u="sng" dirty="0">
              <a:solidFill>
                <a:srgbClr val="C00000"/>
              </a:solidFill>
            </a:rPr>
            <a:t> </a:t>
          </a:r>
          <a:r>
            <a:rPr lang="fr-FR" sz="1600" u="sng" dirty="0" err="1">
              <a:solidFill>
                <a:srgbClr val="C00000"/>
              </a:solidFill>
            </a:rPr>
            <a:t>analysis</a:t>
          </a:r>
          <a:r>
            <a:rPr lang="fr-FR" sz="1600" u="sng" dirty="0">
              <a:solidFill>
                <a:srgbClr val="C00000"/>
              </a:solidFill>
            </a:rPr>
            <a:t> &amp; </a:t>
          </a:r>
          <a:r>
            <a:rPr lang="fr-FR" sz="1600" u="sng" dirty="0" err="1">
              <a:solidFill>
                <a:srgbClr val="C00000"/>
              </a:solidFill>
            </a:rPr>
            <a:t>peer</a:t>
          </a:r>
          <a:r>
            <a:rPr lang="fr-FR" sz="1600" u="sng" dirty="0">
              <a:solidFill>
                <a:srgbClr val="C00000"/>
              </a:solidFill>
            </a:rPr>
            <a:t> </a:t>
          </a:r>
          <a:r>
            <a:rPr lang="fr-FR" sz="1600" u="sng" dirty="0" err="1">
              <a:solidFill>
                <a:srgbClr val="C00000"/>
              </a:solidFill>
            </a:rPr>
            <a:t>review</a:t>
          </a:r>
          <a:r>
            <a:rPr lang="fr-FR" sz="1600" u="sng" dirty="0">
              <a:solidFill>
                <a:srgbClr val="C00000"/>
              </a:solidFill>
            </a:rPr>
            <a:t> </a:t>
          </a:r>
          <a:r>
            <a:rPr lang="fr-FR" sz="1600" dirty="0"/>
            <a:t>for the PA manager and stakeholders  to </a:t>
          </a:r>
          <a:r>
            <a:rPr lang="fr-FR" sz="1600" dirty="0" err="1"/>
            <a:t>define</a:t>
          </a:r>
          <a:r>
            <a:rPr lang="fr-FR" sz="1600" dirty="0"/>
            <a:t>  </a:t>
          </a:r>
          <a:r>
            <a:rPr lang="fr-FR" sz="1600" dirty="0" err="1"/>
            <a:t>steps</a:t>
          </a:r>
          <a:r>
            <a:rPr lang="fr-FR" sz="1600" dirty="0"/>
            <a:t> to move </a:t>
          </a:r>
          <a:r>
            <a:rPr lang="fr-FR" sz="1600" dirty="0" err="1"/>
            <a:t>forward</a:t>
          </a:r>
          <a:r>
            <a:rPr lang="fr-FR" sz="1600" dirty="0"/>
            <a:t>  and  management objectives to </a:t>
          </a:r>
          <a:r>
            <a:rPr lang="fr-FR" sz="1600" dirty="0" err="1"/>
            <a:t>improve</a:t>
          </a:r>
          <a:r>
            <a:rPr lang="fr-FR" sz="1600" dirty="0"/>
            <a:t> management of the PA  </a:t>
          </a:r>
          <a:endParaRPr lang="de-DE" sz="1600" dirty="0"/>
        </a:p>
      </dgm:t>
    </dgm:pt>
    <dgm:pt modelId="{2569D5C3-60A6-4073-8012-EBA4C89F30A4}" type="parTrans" cxnId="{6B9CBA02-6588-4B15-8233-2C912E760FD7}">
      <dgm:prSet/>
      <dgm:spPr/>
      <dgm:t>
        <a:bodyPr/>
        <a:lstStyle/>
        <a:p>
          <a:endParaRPr lang="de-DE" sz="1600"/>
        </a:p>
      </dgm:t>
    </dgm:pt>
    <dgm:pt modelId="{27C41012-3940-4B38-B7E5-B881A2A181B9}" type="sibTrans" cxnId="{6B9CBA02-6588-4B15-8233-2C912E760FD7}">
      <dgm:prSet/>
      <dgm:spPr/>
      <dgm:t>
        <a:bodyPr/>
        <a:lstStyle/>
        <a:p>
          <a:endParaRPr lang="de-DE" sz="1600"/>
        </a:p>
      </dgm:t>
    </dgm:pt>
    <dgm:pt modelId="{6F23622F-F04F-4112-B953-61B747CF63C0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600" b="1" u="sng" dirty="0" err="1">
              <a:solidFill>
                <a:srgbClr val="C00000"/>
              </a:solidFill>
            </a:rPr>
            <a:t>Results@landscape</a:t>
          </a:r>
          <a:r>
            <a:rPr lang="fr-FR" sz="1600" b="1" u="sng" dirty="0">
              <a:solidFill>
                <a:srgbClr val="C00000"/>
              </a:solidFill>
            </a:rPr>
            <a:t> </a:t>
          </a:r>
          <a:r>
            <a:rPr lang="fr-FR" sz="1600" b="1" u="sng" dirty="0" err="1">
              <a:solidFill>
                <a:srgbClr val="C00000"/>
              </a:solidFill>
            </a:rPr>
            <a:t>level</a:t>
          </a:r>
          <a:r>
            <a:rPr lang="fr-FR" sz="1600" b="1" u="sng" dirty="0">
              <a:solidFill>
                <a:srgbClr val="C00000"/>
              </a:solidFill>
            </a:rPr>
            <a:t> / </a:t>
          </a:r>
          <a:r>
            <a:rPr lang="fr-FR" sz="1600" b="1" u="sng" dirty="0" err="1">
              <a:solidFill>
                <a:srgbClr val="C00000"/>
              </a:solidFill>
            </a:rPr>
            <a:t>Regional</a:t>
          </a:r>
          <a:r>
            <a:rPr lang="fr-FR" sz="1600" b="1" u="sng" dirty="0">
              <a:solidFill>
                <a:srgbClr val="C00000"/>
              </a:solidFill>
            </a:rPr>
            <a:t>                           </a:t>
          </a:r>
          <a:r>
            <a:rPr lang="fr-FR" sz="1600" dirty="0"/>
            <a:t>for </a:t>
          </a:r>
          <a:r>
            <a:rPr lang="fr-FR" sz="1600" dirty="0" err="1"/>
            <a:t>partners</a:t>
          </a:r>
          <a:r>
            <a:rPr lang="fr-FR" sz="1600" dirty="0"/>
            <a:t>, </a:t>
          </a:r>
          <a:r>
            <a:rPr lang="fr-FR" sz="1600" dirty="0" err="1"/>
            <a:t>regional</a:t>
          </a:r>
          <a:r>
            <a:rPr lang="fr-FR" sz="1600" dirty="0"/>
            <a:t> bodies </a:t>
          </a:r>
          <a:r>
            <a:rPr lang="fr-FR" sz="1600" dirty="0" err="1"/>
            <a:t>with</a:t>
          </a:r>
          <a:r>
            <a:rPr lang="fr-FR" sz="1600" dirty="0"/>
            <a:t> the </a:t>
          </a:r>
          <a:r>
            <a:rPr lang="fr-FR" sz="1600" dirty="0" err="1"/>
            <a:t>aim</a:t>
          </a:r>
          <a:r>
            <a:rPr lang="fr-FR" sz="1600" dirty="0"/>
            <a:t> of   </a:t>
          </a:r>
          <a:r>
            <a:rPr lang="fr-FR" sz="1600" dirty="0" err="1"/>
            <a:t>harmonising</a:t>
          </a:r>
          <a:r>
            <a:rPr lang="fr-FR" sz="1600" dirty="0"/>
            <a:t>   </a:t>
          </a:r>
          <a:r>
            <a:rPr lang="fr-FR" sz="1600" dirty="0" err="1"/>
            <a:t>policies</a:t>
          </a:r>
          <a:r>
            <a:rPr lang="fr-FR" sz="1600" dirty="0"/>
            <a:t>, </a:t>
          </a:r>
          <a:r>
            <a:rPr lang="fr-FR" sz="1600" dirty="0" err="1"/>
            <a:t>strategic</a:t>
          </a:r>
          <a:r>
            <a:rPr lang="fr-FR" sz="1600" dirty="0"/>
            <a:t> planning, action plan</a:t>
          </a:r>
          <a:endParaRPr lang="de-DE" sz="1600" dirty="0"/>
        </a:p>
      </dgm:t>
    </dgm:pt>
    <dgm:pt modelId="{4B68B096-C7A5-4FFC-97FC-F37AF81D7F02}" type="parTrans" cxnId="{689F5326-5441-4BC5-ADC5-783C666B9404}">
      <dgm:prSet/>
      <dgm:spPr/>
      <dgm:t>
        <a:bodyPr/>
        <a:lstStyle/>
        <a:p>
          <a:endParaRPr lang="de-DE" sz="1600"/>
        </a:p>
      </dgm:t>
    </dgm:pt>
    <dgm:pt modelId="{04D2F4CB-7C26-472D-AEA3-791E2A1267C6}" type="sibTrans" cxnId="{689F5326-5441-4BC5-ADC5-783C666B9404}">
      <dgm:prSet/>
      <dgm:spPr/>
      <dgm:t>
        <a:bodyPr/>
        <a:lstStyle/>
        <a:p>
          <a:endParaRPr lang="de-DE" sz="1600"/>
        </a:p>
      </dgm:t>
    </dgm:pt>
    <dgm:pt modelId="{3058884C-2F45-430A-A085-9DD54BA7D80F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600" b="1" u="sng" kern="1200" dirty="0" err="1">
              <a:solidFill>
                <a:srgbClr val="C00000"/>
              </a:solidFill>
            </a:rPr>
            <a:t>Results</a:t>
          </a:r>
          <a:r>
            <a:rPr lang="fr-FR" sz="1600" b="1" u="sng" kern="1200" dirty="0">
              <a:solidFill>
                <a:srgbClr val="C00000"/>
              </a:solidFill>
            </a:rPr>
            <a:t>@ National </a:t>
          </a:r>
          <a:r>
            <a:rPr lang="fr-FR" sz="1600" b="1" u="sng" kern="1200" dirty="0" err="1">
              <a:solidFill>
                <a:srgbClr val="C00000"/>
              </a:solidFill>
            </a:rPr>
            <a:t>level</a:t>
          </a:r>
          <a:r>
            <a:rPr lang="fr-FR" sz="1600" b="1" u="sng" kern="1200" dirty="0">
              <a:solidFill>
                <a:srgbClr val="C00000"/>
              </a:solidFill>
            </a:rPr>
            <a:t> / </a:t>
          </a:r>
          <a:r>
            <a:rPr lang="fr-FR" sz="1600" b="1" u="sng" kern="1200" dirty="0" err="1">
              <a:solidFill>
                <a:srgbClr val="C00000"/>
              </a:solidFill>
            </a:rPr>
            <a:t>landscape</a:t>
          </a:r>
          <a:r>
            <a:rPr lang="fr-FR" sz="1600" b="1" u="sng" kern="1200" dirty="0">
              <a:solidFill>
                <a:srgbClr val="C00000"/>
              </a:solidFill>
            </a:rPr>
            <a:t>                  </a:t>
          </a: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for line </a:t>
          </a:r>
          <a:r>
            <a:rPr lang="fr-F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ministries</a:t>
          </a: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fr-F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donors</a:t>
          </a: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PA mangers &amp; key </a:t>
          </a:r>
          <a:r>
            <a:rPr lang="fr-F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partners</a:t>
          </a: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Scaling</a:t>
          </a: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1600" kern="1200" dirty="0"/>
            <a:t>up for national </a:t>
          </a:r>
          <a:r>
            <a:rPr lang="fr-FR" sz="1600" kern="1200" dirty="0" err="1"/>
            <a:t>strategies</a:t>
          </a:r>
          <a:r>
            <a:rPr lang="fr-FR" sz="1600" kern="1200" dirty="0"/>
            <a:t> and </a:t>
          </a:r>
          <a:r>
            <a:rPr lang="fr-FR" sz="1600" kern="1200" dirty="0" err="1"/>
            <a:t>policy</a:t>
          </a:r>
          <a:r>
            <a:rPr lang="fr-FR" sz="1600" kern="1200" dirty="0"/>
            <a:t> ; monitoring the PA system</a:t>
          </a:r>
          <a:endParaRPr lang="de-DE" sz="1600" kern="1200" dirty="0"/>
        </a:p>
      </dgm:t>
    </dgm:pt>
    <dgm:pt modelId="{6B89DC6E-2067-40CE-9C84-2D83E156DDF8}" type="parTrans" cxnId="{74B2E77F-B6A5-474F-B1B8-88445394776E}">
      <dgm:prSet/>
      <dgm:spPr/>
      <dgm:t>
        <a:bodyPr/>
        <a:lstStyle/>
        <a:p>
          <a:endParaRPr lang="de-DE" sz="1600"/>
        </a:p>
      </dgm:t>
    </dgm:pt>
    <dgm:pt modelId="{1B6AC89E-DA19-42E8-9666-76270576DEDA}" type="sibTrans" cxnId="{74B2E77F-B6A5-474F-B1B8-88445394776E}">
      <dgm:prSet/>
      <dgm:spPr/>
      <dgm:t>
        <a:bodyPr/>
        <a:lstStyle/>
        <a:p>
          <a:endParaRPr lang="de-DE" sz="1600"/>
        </a:p>
      </dgm:t>
    </dgm:pt>
    <dgm:pt modelId="{7BF2E0C1-27B0-4159-8A8D-9824683B04EC}" type="pres">
      <dgm:prSet presAssocID="{68926D10-898E-4E2B-8CF4-DC11AA22E691}" presName="arrowDiagram" presStyleCnt="0">
        <dgm:presLayoutVars>
          <dgm:chMax val="5"/>
          <dgm:dir/>
          <dgm:resizeHandles val="exact"/>
        </dgm:presLayoutVars>
      </dgm:prSet>
      <dgm:spPr/>
    </dgm:pt>
    <dgm:pt modelId="{95330E97-22B5-498B-B3C7-17D0E5AAEC86}" type="pres">
      <dgm:prSet presAssocID="{68926D10-898E-4E2B-8CF4-DC11AA22E691}" presName="arrow" presStyleLbl="bgShp" presStyleIdx="0" presStyleCnt="1"/>
      <dgm:spPr/>
    </dgm:pt>
    <dgm:pt modelId="{A7D55151-D509-49B8-8163-C2D76A60A474}" type="pres">
      <dgm:prSet presAssocID="{68926D10-898E-4E2B-8CF4-DC11AA22E691}" presName="arrowDiagram3" presStyleCnt="0"/>
      <dgm:spPr/>
    </dgm:pt>
    <dgm:pt modelId="{855FA48D-16D3-44B7-86F6-56FEE0BC0AA9}" type="pres">
      <dgm:prSet presAssocID="{FF7444AE-7EBA-476E-84A5-459E06172688}" presName="bullet3a" presStyleLbl="node1" presStyleIdx="0" presStyleCnt="3"/>
      <dgm:spPr/>
    </dgm:pt>
    <dgm:pt modelId="{B8E2A33C-DDC8-425E-8B5C-077DB72E4EB8}" type="pres">
      <dgm:prSet presAssocID="{FF7444AE-7EBA-476E-84A5-459E06172688}" presName="textBox3a" presStyleLbl="revTx" presStyleIdx="0" presStyleCnt="3" custScaleX="186727" custScaleY="73814" custLinFactNeighborX="11705" custLinFactNeighborY="16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DE556-7EB5-49A9-9E58-593AFF53EA88}" type="pres">
      <dgm:prSet presAssocID="{6F23622F-F04F-4112-B953-61B747CF63C0}" presName="bullet3b" presStyleLbl="node1" presStyleIdx="1" presStyleCnt="3"/>
      <dgm:spPr/>
    </dgm:pt>
    <dgm:pt modelId="{7CDFB37C-BFDC-4DCB-B39F-C9D621AC2AF7}" type="pres">
      <dgm:prSet presAssocID="{6F23622F-F04F-4112-B953-61B747CF63C0}" presName="textBox3b" presStyleLbl="revTx" presStyleIdx="1" presStyleCnt="3" custScaleX="158263" custScaleY="31198" custLinFactNeighborX="-38329" custLinFactNeighborY="-18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F1DE3-2AF9-4375-B9BD-E891022666F7}" type="pres">
      <dgm:prSet presAssocID="{3058884C-2F45-430A-A085-9DD54BA7D80F}" presName="bullet3c" presStyleLbl="node1" presStyleIdx="2" presStyleCnt="3"/>
      <dgm:spPr/>
    </dgm:pt>
    <dgm:pt modelId="{A4B876E6-5C88-47FF-A214-F88ACD93C34A}" type="pres">
      <dgm:prSet presAssocID="{3058884C-2F45-430A-A085-9DD54BA7D80F}" presName="textBox3c" presStyleLbl="revTx" presStyleIdx="2" presStyleCnt="3" custScaleX="206565" custScaleY="23684" custLinFactNeighborX="10800" custLinFactNeighborY="-31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B2E77F-B6A5-474F-B1B8-88445394776E}" srcId="{68926D10-898E-4E2B-8CF4-DC11AA22E691}" destId="{3058884C-2F45-430A-A085-9DD54BA7D80F}" srcOrd="2" destOrd="0" parTransId="{6B89DC6E-2067-40CE-9C84-2D83E156DDF8}" sibTransId="{1B6AC89E-DA19-42E8-9666-76270576DEDA}"/>
    <dgm:cxn modelId="{2D9D5F20-BF93-4703-88C8-28A21AEDEE47}" type="presOf" srcId="{68926D10-898E-4E2B-8CF4-DC11AA22E691}" destId="{7BF2E0C1-27B0-4159-8A8D-9824683B04EC}" srcOrd="0" destOrd="0" presId="urn:microsoft.com/office/officeart/2005/8/layout/arrow2"/>
    <dgm:cxn modelId="{31D3C0BE-CD25-4B2D-A1EA-FAC7F339ADB7}" type="presOf" srcId="{3058884C-2F45-430A-A085-9DD54BA7D80F}" destId="{A4B876E6-5C88-47FF-A214-F88ACD93C34A}" srcOrd="0" destOrd="0" presId="urn:microsoft.com/office/officeart/2005/8/layout/arrow2"/>
    <dgm:cxn modelId="{6B9CBA02-6588-4B15-8233-2C912E760FD7}" srcId="{68926D10-898E-4E2B-8CF4-DC11AA22E691}" destId="{FF7444AE-7EBA-476E-84A5-459E06172688}" srcOrd="0" destOrd="0" parTransId="{2569D5C3-60A6-4073-8012-EBA4C89F30A4}" sibTransId="{27C41012-3940-4B38-B7E5-B881A2A181B9}"/>
    <dgm:cxn modelId="{1646995E-4B13-4EC2-BA3A-0CA41C5C351D}" type="presOf" srcId="{FF7444AE-7EBA-476E-84A5-459E06172688}" destId="{B8E2A33C-DDC8-425E-8B5C-077DB72E4EB8}" srcOrd="0" destOrd="0" presId="urn:microsoft.com/office/officeart/2005/8/layout/arrow2"/>
    <dgm:cxn modelId="{689F5326-5441-4BC5-ADC5-783C666B9404}" srcId="{68926D10-898E-4E2B-8CF4-DC11AA22E691}" destId="{6F23622F-F04F-4112-B953-61B747CF63C0}" srcOrd="1" destOrd="0" parTransId="{4B68B096-C7A5-4FFC-97FC-F37AF81D7F02}" sibTransId="{04D2F4CB-7C26-472D-AEA3-791E2A1267C6}"/>
    <dgm:cxn modelId="{3106CB74-706B-422D-867C-1E5E2DE74E13}" type="presOf" srcId="{6F23622F-F04F-4112-B953-61B747CF63C0}" destId="{7CDFB37C-BFDC-4DCB-B39F-C9D621AC2AF7}" srcOrd="0" destOrd="0" presId="urn:microsoft.com/office/officeart/2005/8/layout/arrow2"/>
    <dgm:cxn modelId="{46D3DAC6-86CF-49FF-90EC-CCE32330A829}" type="presParOf" srcId="{7BF2E0C1-27B0-4159-8A8D-9824683B04EC}" destId="{95330E97-22B5-498B-B3C7-17D0E5AAEC86}" srcOrd="0" destOrd="0" presId="urn:microsoft.com/office/officeart/2005/8/layout/arrow2"/>
    <dgm:cxn modelId="{FF93F52B-5E99-4AC7-B94F-02673AEE7138}" type="presParOf" srcId="{7BF2E0C1-27B0-4159-8A8D-9824683B04EC}" destId="{A7D55151-D509-49B8-8163-C2D76A60A474}" srcOrd="1" destOrd="0" presId="urn:microsoft.com/office/officeart/2005/8/layout/arrow2"/>
    <dgm:cxn modelId="{8A7EC737-27E9-4532-8602-447D55E6F916}" type="presParOf" srcId="{A7D55151-D509-49B8-8163-C2D76A60A474}" destId="{855FA48D-16D3-44B7-86F6-56FEE0BC0AA9}" srcOrd="0" destOrd="0" presId="urn:microsoft.com/office/officeart/2005/8/layout/arrow2"/>
    <dgm:cxn modelId="{05F8AC00-ABE2-41BD-81C0-2B04FCFE3ED9}" type="presParOf" srcId="{A7D55151-D509-49B8-8163-C2D76A60A474}" destId="{B8E2A33C-DDC8-425E-8B5C-077DB72E4EB8}" srcOrd="1" destOrd="0" presId="urn:microsoft.com/office/officeart/2005/8/layout/arrow2"/>
    <dgm:cxn modelId="{03C98B0C-A5E7-4ED1-9DC0-BDB9BB9C75EB}" type="presParOf" srcId="{A7D55151-D509-49B8-8163-C2D76A60A474}" destId="{F6BDE556-7EB5-49A9-9E58-593AFF53EA88}" srcOrd="2" destOrd="0" presId="urn:microsoft.com/office/officeart/2005/8/layout/arrow2"/>
    <dgm:cxn modelId="{A04087DA-3B16-4800-AB72-552C73DA7C08}" type="presParOf" srcId="{A7D55151-D509-49B8-8163-C2D76A60A474}" destId="{7CDFB37C-BFDC-4DCB-B39F-C9D621AC2AF7}" srcOrd="3" destOrd="0" presId="urn:microsoft.com/office/officeart/2005/8/layout/arrow2"/>
    <dgm:cxn modelId="{F643A313-38E0-428D-8C87-E850AE787BA7}" type="presParOf" srcId="{A7D55151-D509-49B8-8163-C2D76A60A474}" destId="{6E8F1DE3-2AF9-4375-B9BD-E891022666F7}" srcOrd="4" destOrd="0" presId="urn:microsoft.com/office/officeart/2005/8/layout/arrow2"/>
    <dgm:cxn modelId="{9FEA55B3-C8A9-4211-9D9C-04437CF579CF}" type="presParOf" srcId="{A7D55151-D509-49B8-8163-C2D76A60A474}" destId="{A4B876E6-5C88-47FF-A214-F88ACD93C34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30E97-22B5-498B-B3C7-17D0E5AAEC86}">
      <dsp:nvSpPr>
        <dsp:cNvPr id="0" name=""/>
        <dsp:cNvSpPr/>
      </dsp:nvSpPr>
      <dsp:spPr>
        <a:xfrm>
          <a:off x="311993" y="0"/>
          <a:ext cx="8694648" cy="543415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FA48D-16D3-44B7-86F6-56FEE0BC0AA9}">
      <dsp:nvSpPr>
        <dsp:cNvPr id="0" name=""/>
        <dsp:cNvSpPr/>
      </dsp:nvSpPr>
      <dsp:spPr>
        <a:xfrm>
          <a:off x="1416213" y="3750653"/>
          <a:ext cx="226060" cy="226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A33C-DDC8-425E-8B5C-077DB72E4EB8}">
      <dsp:nvSpPr>
        <dsp:cNvPr id="0" name=""/>
        <dsp:cNvSpPr/>
      </dsp:nvSpPr>
      <dsp:spPr>
        <a:xfrm>
          <a:off x="887889" y="4274927"/>
          <a:ext cx="3782814" cy="115922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8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u="sng" kern="1200" dirty="0" err="1">
              <a:solidFill>
                <a:srgbClr val="C00000"/>
              </a:solidFill>
            </a:rPr>
            <a:t>Results</a:t>
          </a:r>
          <a:r>
            <a:rPr lang="fr-FR" sz="1600" u="sng" kern="1200" dirty="0">
              <a:solidFill>
                <a:srgbClr val="C00000"/>
              </a:solidFill>
            </a:rPr>
            <a:t> @ site </a:t>
          </a:r>
          <a:r>
            <a:rPr lang="fr-FR" sz="1600" u="sng" kern="1200" dirty="0" err="1">
              <a:solidFill>
                <a:srgbClr val="C00000"/>
              </a:solidFill>
            </a:rPr>
            <a:t>level</a:t>
          </a:r>
          <a:r>
            <a:rPr lang="fr-FR" sz="1600" u="sng" kern="1200" dirty="0">
              <a:solidFill>
                <a:srgbClr val="C00000"/>
              </a:solidFill>
            </a:rPr>
            <a:t> </a:t>
          </a:r>
          <a:r>
            <a:rPr lang="fr-FR" sz="1600" u="sng" kern="1200" dirty="0" err="1">
              <a:solidFill>
                <a:srgbClr val="C00000"/>
              </a:solidFill>
            </a:rPr>
            <a:t>analysis</a:t>
          </a:r>
          <a:r>
            <a:rPr lang="fr-FR" sz="1600" u="sng" kern="1200" dirty="0">
              <a:solidFill>
                <a:srgbClr val="C00000"/>
              </a:solidFill>
            </a:rPr>
            <a:t> &amp; </a:t>
          </a:r>
          <a:r>
            <a:rPr lang="fr-FR" sz="1600" u="sng" kern="1200" dirty="0" err="1">
              <a:solidFill>
                <a:srgbClr val="C00000"/>
              </a:solidFill>
            </a:rPr>
            <a:t>peer</a:t>
          </a:r>
          <a:r>
            <a:rPr lang="fr-FR" sz="1600" u="sng" kern="1200" dirty="0">
              <a:solidFill>
                <a:srgbClr val="C00000"/>
              </a:solidFill>
            </a:rPr>
            <a:t> </a:t>
          </a:r>
          <a:r>
            <a:rPr lang="fr-FR" sz="1600" u="sng" kern="1200" dirty="0" err="1">
              <a:solidFill>
                <a:srgbClr val="C00000"/>
              </a:solidFill>
            </a:rPr>
            <a:t>review</a:t>
          </a:r>
          <a:r>
            <a:rPr lang="fr-FR" sz="1600" u="sng" kern="1200" dirty="0">
              <a:solidFill>
                <a:srgbClr val="C00000"/>
              </a:solidFill>
            </a:rPr>
            <a:t> </a:t>
          </a:r>
          <a:r>
            <a:rPr lang="fr-FR" sz="1600" kern="1200" dirty="0"/>
            <a:t>for the PA manager and stakeholders  to </a:t>
          </a:r>
          <a:r>
            <a:rPr lang="fr-FR" sz="1600" kern="1200" dirty="0" err="1"/>
            <a:t>define</a:t>
          </a:r>
          <a:r>
            <a:rPr lang="fr-FR" sz="1600" kern="1200" dirty="0"/>
            <a:t>  </a:t>
          </a:r>
          <a:r>
            <a:rPr lang="fr-FR" sz="1600" kern="1200" dirty="0" err="1"/>
            <a:t>steps</a:t>
          </a:r>
          <a:r>
            <a:rPr lang="fr-FR" sz="1600" kern="1200" dirty="0"/>
            <a:t> to move </a:t>
          </a:r>
          <a:r>
            <a:rPr lang="fr-FR" sz="1600" kern="1200" dirty="0" err="1"/>
            <a:t>forward</a:t>
          </a:r>
          <a:r>
            <a:rPr lang="fr-FR" sz="1600" kern="1200" dirty="0"/>
            <a:t>  and  management objectives to </a:t>
          </a:r>
          <a:r>
            <a:rPr lang="fr-FR" sz="1600" kern="1200" dirty="0" err="1"/>
            <a:t>improve</a:t>
          </a:r>
          <a:r>
            <a:rPr lang="fr-FR" sz="1600" kern="1200" dirty="0"/>
            <a:t> management of the PA  </a:t>
          </a:r>
          <a:endParaRPr lang="de-DE" sz="1600" kern="1200" dirty="0"/>
        </a:p>
      </dsp:txBody>
      <dsp:txXfrm>
        <a:off x="887889" y="4274927"/>
        <a:ext cx="3782814" cy="1159227"/>
      </dsp:txXfrm>
    </dsp:sp>
    <dsp:sp modelId="{F6BDE556-7EB5-49A9-9E58-593AFF53EA88}">
      <dsp:nvSpPr>
        <dsp:cNvPr id="0" name=""/>
        <dsp:cNvSpPr/>
      </dsp:nvSpPr>
      <dsp:spPr>
        <a:xfrm>
          <a:off x="3411635" y="2273650"/>
          <a:ext cx="408648" cy="408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FB37C-BFDC-4DCB-B39F-C9D621AC2AF7}">
      <dsp:nvSpPr>
        <dsp:cNvPr id="0" name=""/>
        <dsp:cNvSpPr/>
      </dsp:nvSpPr>
      <dsp:spPr>
        <a:xfrm>
          <a:off x="2208250" y="2947829"/>
          <a:ext cx="3302498" cy="92226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3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err="1">
              <a:solidFill>
                <a:srgbClr val="C00000"/>
              </a:solidFill>
            </a:rPr>
            <a:t>Results@landscape</a:t>
          </a:r>
          <a:r>
            <a:rPr lang="fr-FR" sz="1600" b="1" u="sng" kern="1200" dirty="0">
              <a:solidFill>
                <a:srgbClr val="C00000"/>
              </a:solidFill>
            </a:rPr>
            <a:t> </a:t>
          </a:r>
          <a:r>
            <a:rPr lang="fr-FR" sz="1600" b="1" u="sng" kern="1200" dirty="0" err="1">
              <a:solidFill>
                <a:srgbClr val="C00000"/>
              </a:solidFill>
            </a:rPr>
            <a:t>level</a:t>
          </a:r>
          <a:r>
            <a:rPr lang="fr-FR" sz="1600" b="1" u="sng" kern="1200" dirty="0">
              <a:solidFill>
                <a:srgbClr val="C00000"/>
              </a:solidFill>
            </a:rPr>
            <a:t> / </a:t>
          </a:r>
          <a:r>
            <a:rPr lang="fr-FR" sz="1600" b="1" u="sng" kern="1200" dirty="0" err="1">
              <a:solidFill>
                <a:srgbClr val="C00000"/>
              </a:solidFill>
            </a:rPr>
            <a:t>Regional</a:t>
          </a:r>
          <a:r>
            <a:rPr lang="fr-FR" sz="1600" b="1" u="sng" kern="1200" dirty="0">
              <a:solidFill>
                <a:srgbClr val="C00000"/>
              </a:solidFill>
            </a:rPr>
            <a:t>                           </a:t>
          </a:r>
          <a:r>
            <a:rPr lang="fr-FR" sz="1600" kern="1200" dirty="0"/>
            <a:t>for </a:t>
          </a:r>
          <a:r>
            <a:rPr lang="fr-FR" sz="1600" kern="1200" dirty="0" err="1"/>
            <a:t>partners</a:t>
          </a:r>
          <a:r>
            <a:rPr lang="fr-FR" sz="1600" kern="1200" dirty="0"/>
            <a:t>, </a:t>
          </a:r>
          <a:r>
            <a:rPr lang="fr-FR" sz="1600" kern="1200" dirty="0" err="1"/>
            <a:t>regional</a:t>
          </a:r>
          <a:r>
            <a:rPr lang="fr-FR" sz="1600" kern="1200" dirty="0"/>
            <a:t> bodies </a:t>
          </a:r>
          <a:r>
            <a:rPr lang="fr-FR" sz="1600" kern="1200" dirty="0" err="1"/>
            <a:t>with</a:t>
          </a:r>
          <a:r>
            <a:rPr lang="fr-FR" sz="1600" kern="1200" dirty="0"/>
            <a:t> the </a:t>
          </a:r>
          <a:r>
            <a:rPr lang="fr-FR" sz="1600" kern="1200" dirty="0" err="1"/>
            <a:t>aim</a:t>
          </a:r>
          <a:r>
            <a:rPr lang="fr-FR" sz="1600" kern="1200" dirty="0"/>
            <a:t> of   </a:t>
          </a:r>
          <a:r>
            <a:rPr lang="fr-FR" sz="1600" kern="1200" dirty="0" err="1"/>
            <a:t>harmonising</a:t>
          </a:r>
          <a:r>
            <a:rPr lang="fr-FR" sz="1600" kern="1200" dirty="0"/>
            <a:t>   </a:t>
          </a:r>
          <a:r>
            <a:rPr lang="fr-FR" sz="1600" kern="1200" dirty="0" err="1"/>
            <a:t>policies</a:t>
          </a:r>
          <a:r>
            <a:rPr lang="fr-FR" sz="1600" kern="1200" dirty="0"/>
            <a:t>, </a:t>
          </a:r>
          <a:r>
            <a:rPr lang="fr-FR" sz="1600" kern="1200" dirty="0" err="1"/>
            <a:t>strategic</a:t>
          </a:r>
          <a:r>
            <a:rPr lang="fr-FR" sz="1600" kern="1200" dirty="0"/>
            <a:t> planning, action plan</a:t>
          </a:r>
          <a:endParaRPr lang="de-DE" sz="1600" kern="1200" dirty="0"/>
        </a:p>
      </dsp:txBody>
      <dsp:txXfrm>
        <a:off x="2208250" y="2947829"/>
        <a:ext cx="3302498" cy="922269"/>
      </dsp:txXfrm>
    </dsp:sp>
    <dsp:sp modelId="{6E8F1DE3-2AF9-4375-B9BD-E891022666F7}">
      <dsp:nvSpPr>
        <dsp:cNvPr id="0" name=""/>
        <dsp:cNvSpPr/>
      </dsp:nvSpPr>
      <dsp:spPr>
        <a:xfrm>
          <a:off x="5811358" y="1374841"/>
          <a:ext cx="565152" cy="56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876E6-5C88-47FF-A214-F88ACD93C34A}">
      <dsp:nvSpPr>
        <dsp:cNvPr id="0" name=""/>
        <dsp:cNvSpPr/>
      </dsp:nvSpPr>
      <dsp:spPr>
        <a:xfrm>
          <a:off x="5207445" y="1915557"/>
          <a:ext cx="4310423" cy="89448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46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err="1">
              <a:solidFill>
                <a:srgbClr val="C00000"/>
              </a:solidFill>
            </a:rPr>
            <a:t>Results</a:t>
          </a:r>
          <a:r>
            <a:rPr lang="fr-FR" sz="1600" b="1" u="sng" kern="1200" dirty="0">
              <a:solidFill>
                <a:srgbClr val="C00000"/>
              </a:solidFill>
            </a:rPr>
            <a:t>@ National </a:t>
          </a:r>
          <a:r>
            <a:rPr lang="fr-FR" sz="1600" b="1" u="sng" kern="1200" dirty="0" err="1">
              <a:solidFill>
                <a:srgbClr val="C00000"/>
              </a:solidFill>
            </a:rPr>
            <a:t>level</a:t>
          </a:r>
          <a:r>
            <a:rPr lang="fr-FR" sz="1600" b="1" u="sng" kern="1200" dirty="0">
              <a:solidFill>
                <a:srgbClr val="C00000"/>
              </a:solidFill>
            </a:rPr>
            <a:t> / </a:t>
          </a:r>
          <a:r>
            <a:rPr lang="fr-FR" sz="1600" b="1" u="sng" kern="1200" dirty="0" err="1">
              <a:solidFill>
                <a:srgbClr val="C00000"/>
              </a:solidFill>
            </a:rPr>
            <a:t>landscape</a:t>
          </a:r>
          <a:r>
            <a:rPr lang="fr-FR" sz="1600" b="1" u="sng" kern="1200" dirty="0">
              <a:solidFill>
                <a:srgbClr val="C00000"/>
              </a:solidFill>
            </a:rPr>
            <a:t>                  </a:t>
          </a: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for line </a:t>
          </a:r>
          <a:r>
            <a:rPr lang="fr-F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ministries</a:t>
          </a: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fr-F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donors</a:t>
          </a: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PA mangers &amp; key </a:t>
          </a:r>
          <a:r>
            <a:rPr lang="fr-F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partners</a:t>
          </a: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Scaling</a:t>
          </a: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1600" kern="1200" dirty="0"/>
            <a:t>up for national </a:t>
          </a:r>
          <a:r>
            <a:rPr lang="fr-FR" sz="1600" kern="1200" dirty="0" err="1"/>
            <a:t>strategies</a:t>
          </a:r>
          <a:r>
            <a:rPr lang="fr-FR" sz="1600" kern="1200" dirty="0"/>
            <a:t> and </a:t>
          </a:r>
          <a:r>
            <a:rPr lang="fr-FR" sz="1600" kern="1200" dirty="0" err="1"/>
            <a:t>policy</a:t>
          </a:r>
          <a:r>
            <a:rPr lang="fr-FR" sz="1600" kern="1200" dirty="0"/>
            <a:t> ; monitoring the PA system</a:t>
          </a:r>
          <a:endParaRPr lang="de-DE" sz="1600" kern="1200" dirty="0"/>
        </a:p>
      </dsp:txBody>
      <dsp:txXfrm>
        <a:off x="5207445" y="1915557"/>
        <a:ext cx="4310423" cy="894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divider works as an overlay.  To change the images in the background, select the main layer (the top shape) and right click “send to back”. Replace/Change the image. Then click “send to back” on the image you have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C804A-85CA-C14C-A757-D8CE986E68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0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divider works as an overlay.  To change the images in the background, select the main layer (the top shape) and right click “send to back”. Replace/Change the image. Then click “send to back” on the image you have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0089D0-0E04-754B-9E50-A88FBAEC3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00" y="5811546"/>
            <a:ext cx="2970570" cy="66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0" y="1435100"/>
            <a:ext cx="7584440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21.04.2020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26385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1638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9" y="5522715"/>
            <a:ext cx="5451299" cy="86735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89015" y="6360264"/>
            <a:ext cx="3972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An initiative of the ACP Group of States financed by the European Union's 11</a:t>
            </a:r>
            <a:r>
              <a:rPr lang="en-US" sz="1050" baseline="30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</a:t>
            </a:r>
            <a:r>
              <a:rPr lang="en-US" sz="105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EDF.</a:t>
            </a:r>
          </a:p>
        </p:txBody>
      </p:sp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07240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17C63-20A5-5041-820D-9C8111AB5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648" y="2261214"/>
            <a:ext cx="6122015" cy="13662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83118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The Biodiversity</a:t>
            </a:r>
            <a:r>
              <a:rPr lang="en-US" sz="1000" baseline="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and Protected Areas Management Programme (BIOPAMA) is a</a:t>
            </a:r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 initiative of the ACP Group of States financed by the European Union's 11</a:t>
            </a:r>
            <a:r>
              <a:rPr lang="en-US" sz="1000" baseline="30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</a:t>
            </a:r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EDF.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956AE-496E-0A4E-81CE-713B3CC39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84" y="4470978"/>
            <a:ext cx="3070942" cy="949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9E99A-CC84-A445-82B0-875ACDFD96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117" y="5530847"/>
            <a:ext cx="3046009" cy="2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DF13-60AB-4908-A383-7C239F8946B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5F5A-7805-442C-8DDC-9700B749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83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21.04.2020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21.04.2020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D8C4A5-E0F4-7546-93EC-A5662A418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1" y="6149795"/>
            <a:ext cx="2197100" cy="490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21.04.2020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A17F9-AB41-9B44-929B-B8707812EBBB}"/>
              </a:ext>
            </a:extLst>
          </p:cNvPr>
          <p:cNvSpPr/>
          <p:nvPr userDrawn="1"/>
        </p:nvSpPr>
        <p:spPr>
          <a:xfrm>
            <a:off x="0" y="2133600"/>
            <a:ext cx="9321800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21.04.2020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21.04.2020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21.04.2020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21.04.2020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95CC9-3177-B34E-92EB-531721CE644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1" y="6149795"/>
            <a:ext cx="2197100" cy="4903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35B28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5"/>
            <a:ext cx="12192000" cy="536119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568493-EE96-3A44-AF9A-CE74A899BA48}"/>
              </a:ext>
            </a:extLst>
          </p:cNvPr>
          <p:cNvSpPr/>
          <p:nvPr/>
        </p:nvSpPr>
        <p:spPr>
          <a:xfrm>
            <a:off x="4996070" y="2025570"/>
            <a:ext cx="7195930" cy="1828800"/>
          </a:xfrm>
          <a:prstGeom prst="rect">
            <a:avLst/>
          </a:prstGeom>
          <a:solidFill>
            <a:srgbClr val="679D9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3066776"/>
            <a:ext cx="6575966" cy="1644445"/>
          </a:xfrm>
        </p:spPr>
        <p:txBody>
          <a:bodyPr/>
          <a:lstStyle/>
          <a:p>
            <a:r>
              <a:rPr lang="de-DE" b="1" dirty="0"/>
              <a:t>Session 5 :  </a:t>
            </a:r>
            <a:r>
              <a:rPr lang="de-DE" sz="2000" b="1" dirty="0"/>
              <a:t>ANALYSING IMET ASSESMENT RESULTS    </a:t>
            </a:r>
          </a:p>
          <a:p>
            <a:r>
              <a:rPr lang="de-DE" sz="2000" b="1" dirty="0"/>
              <a:t>05/02/2020, Kigali, Rwanda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1148" y="592103"/>
            <a:ext cx="6194322" cy="2371281"/>
          </a:xfrm>
        </p:spPr>
        <p:txBody>
          <a:bodyPr/>
          <a:lstStyle/>
          <a:p>
            <a:r>
              <a:rPr lang="en-US" dirty="0"/>
              <a:t>BIOPAMA IMET TRAINING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19C4E-035C-724C-8C5F-5375444AC87B}"/>
              </a:ext>
            </a:extLst>
          </p:cNvPr>
          <p:cNvSpPr/>
          <p:nvPr/>
        </p:nvSpPr>
        <p:spPr>
          <a:xfrm>
            <a:off x="4996070" y="2025570"/>
            <a:ext cx="331304" cy="1828800"/>
          </a:xfrm>
          <a:prstGeom prst="rect">
            <a:avLst/>
          </a:prstGeom>
          <a:solidFill>
            <a:srgbClr val="90C14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3D1D29-D3AE-497D-8FB8-5D99C9BAD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711221"/>
            <a:ext cx="363649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 sz="3200"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800"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400"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de-DE" sz="3600" b="1" dirty="0">
                <a:solidFill>
                  <a:srgbClr val="000000"/>
                </a:solidFill>
                <a:cs typeface="Arial" panose="020B0604020202020204" pitchFamily="34" charset="0"/>
              </a:rPr>
              <a:t>Bertille MAYEN</a:t>
            </a:r>
            <a:endParaRPr lang="de-DE" altLang="de-DE" sz="3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503060" cy="45447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"/>
          <a:stretch/>
        </p:blipFill>
        <p:spPr>
          <a:xfrm>
            <a:off x="6071616" y="1828800"/>
            <a:ext cx="6120384" cy="4011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" y="28786"/>
            <a:ext cx="12214382" cy="5839939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068947" y="2392421"/>
            <a:ext cx="9744362" cy="341744"/>
          </a:xfrm>
        </p:spPr>
        <p:txBody>
          <a:bodyPr>
            <a:noAutofit/>
          </a:bodyPr>
          <a:lstStyle/>
          <a:p>
            <a:r>
              <a:rPr lang="en-US" sz="3400" dirty="0">
                <a:ea typeface="+mn-ea"/>
                <a:cs typeface="+mn-cs"/>
              </a:rPr>
              <a:t>LEARNING OBJECTIVES OF THE SESSION  </a:t>
            </a:r>
            <a:br>
              <a:rPr lang="en-US" sz="3400" dirty="0">
                <a:ea typeface="+mn-ea"/>
                <a:cs typeface="+mn-cs"/>
              </a:rPr>
            </a:br>
            <a:r>
              <a:rPr lang="en-US" sz="3400" dirty="0">
                <a:ea typeface="+mn-ea"/>
                <a:cs typeface="+mn-cs"/>
              </a:rPr>
              <a:t>ANALYSING IMET ASSESMENT 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274DDB-4D37-4394-836D-5BD8E789174B}"/>
              </a:ext>
            </a:extLst>
          </p:cNvPr>
          <p:cNvSpPr/>
          <p:nvPr/>
        </p:nvSpPr>
        <p:spPr>
          <a:xfrm>
            <a:off x="204554" y="4123836"/>
            <a:ext cx="8098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end of the session, participants will be able to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Examine the meaning of graphs and histograms in IMET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key aspects for analyzing IMET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possible scenario of IMET results</a:t>
            </a:r>
          </a:p>
        </p:txBody>
      </p:sp>
    </p:spTree>
    <p:extLst>
      <p:ext uri="{BB962C8B-B14F-4D97-AF65-F5344CB8AC3E}">
        <p14:creationId xmlns:p14="http://schemas.microsoft.com/office/powerpoint/2010/main" val="174998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878" y="-12177"/>
            <a:ext cx="6882122" cy="32965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205AC1-4ECC-4F4E-8CF2-40AB365962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7782" y="-12177"/>
            <a:ext cx="6964218" cy="3284343"/>
          </a:xfrm>
          <a:prstGeom prst="rect">
            <a:avLst/>
          </a:prstGeom>
        </p:spPr>
      </p:pic>
      <p:pic>
        <p:nvPicPr>
          <p:cNvPr id="2050" name="Picture 2" descr="447389838740389874235437">
            <a:extLst>
              <a:ext uri="{FF2B5EF4-FFF2-40B4-BE49-F238E27FC236}">
                <a16:creationId xmlns:a16="http://schemas.microsoft.com/office/drawing/2014/main" id="{3DD51A74-3D63-415C-B26E-88E385A4B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3865418"/>
            <a:ext cx="8377382" cy="29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7C27978-3C10-4219-8B9C-B8F7D3DD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4354"/>
            <a:ext cx="5227782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 sz="3200"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800"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400"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IMET Management Effectiveness Dash Board </a:t>
            </a:r>
          </a:p>
          <a:p>
            <a:pPr lvl="0">
              <a:buNone/>
            </a:pPr>
            <a:r>
              <a:rPr lang="en-US" sz="1600" dirty="0">
                <a:solidFill>
                  <a:schemeClr val="tx1"/>
                </a:solidFill>
              </a:rPr>
              <a:t>At the end of the assessment , the last column of the IMET form provides you a dash board visual effect, where information collected during the exercise are shown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A01E8C-EB1C-45B4-9022-675FDCC23532}"/>
              </a:ext>
            </a:extLst>
          </p:cNvPr>
          <p:cNvSpPr/>
          <p:nvPr/>
        </p:nvSpPr>
        <p:spPr>
          <a:xfrm>
            <a:off x="2299855" y="3245627"/>
            <a:ext cx="98921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Management effectiveness measures to what extent the outputs of a process led to direct outcomes (effects/impacts) &amp; outcomes contributed to achieving the objective (management objective).</a:t>
            </a:r>
          </a:p>
        </p:txBody>
      </p:sp>
      <p:sp>
        <p:nvSpPr>
          <p:cNvPr id="21" name="Flèche : angle droit à deux pointes 20">
            <a:extLst>
              <a:ext uri="{FF2B5EF4-FFF2-40B4-BE49-F238E27FC236}">
                <a16:creationId xmlns:a16="http://schemas.microsoft.com/office/drawing/2014/main" id="{93563635-58F1-4B63-A505-1C0FA8198103}"/>
              </a:ext>
            </a:extLst>
          </p:cNvPr>
          <p:cNvSpPr/>
          <p:nvPr/>
        </p:nvSpPr>
        <p:spPr>
          <a:xfrm rot="10539875">
            <a:off x="1510842" y="1323622"/>
            <a:ext cx="3827001" cy="2364618"/>
          </a:xfrm>
          <a:prstGeom prst="leftUpArrow">
            <a:avLst>
              <a:gd name="adj1" fmla="val 25000"/>
              <a:gd name="adj2" fmla="val 1888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40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148C7D-C514-4A16-B489-83CDB23E84CB}"/>
              </a:ext>
            </a:extLst>
          </p:cNvPr>
          <p:cNvSpPr/>
          <p:nvPr/>
        </p:nvSpPr>
        <p:spPr>
          <a:xfrm>
            <a:off x="0" y="192188"/>
            <a:ext cx="347273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35B28"/>
                </a:solidFill>
                <a:effectLst/>
                <a:uLnTx/>
                <a:uFillTx/>
                <a:latin typeface="Franklin Gothic Demi" charset="0"/>
                <a:ea typeface="+mn-ea"/>
                <a:cs typeface="+mn-cs"/>
              </a:rPr>
              <a:t>Result is what is achieved by acting toward  a defined goal &amp; it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35B28"/>
                </a:solidFill>
                <a:effectLst/>
                <a:uLnTx/>
                <a:uFillTx/>
                <a:latin typeface="Franklin Gothic Demi" charset="0"/>
                <a:ea typeface="+mn-ea"/>
                <a:cs typeface="+mn-cs"/>
              </a:rPr>
              <a:t>contributes to generating an effect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A35B28"/>
              </a:solidFill>
              <a:effectLst/>
              <a:uLnTx/>
              <a:uFillTx/>
              <a:latin typeface="Franklin Gothic Demi" charset="0"/>
              <a:ea typeface="+mn-ea"/>
              <a:cs typeface="+mn-cs"/>
            </a:endParaRPr>
          </a:p>
        </p:txBody>
      </p:sp>
      <p:pic>
        <p:nvPicPr>
          <p:cNvPr id="2051" name="Picture 3" descr="447389838740389874235437">
            <a:extLst>
              <a:ext uri="{FF2B5EF4-FFF2-40B4-BE49-F238E27FC236}">
                <a16:creationId xmlns:a16="http://schemas.microsoft.com/office/drawing/2014/main" id="{3A8BC335-C7CA-41C4-B592-974624C04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3421" y="84406"/>
            <a:ext cx="8848579" cy="322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18859838740113314014252">
            <a:extLst>
              <a:ext uri="{FF2B5EF4-FFF2-40B4-BE49-F238E27FC236}">
                <a16:creationId xmlns:a16="http://schemas.microsoft.com/office/drawing/2014/main" id="{169D0E2C-EE18-48E0-B1C5-B587F74A3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85" y="3371137"/>
            <a:ext cx="8595003" cy="35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64F9EE-5677-4D2E-9B44-9B6EB9AF328C}"/>
              </a:ext>
            </a:extLst>
          </p:cNvPr>
          <p:cNvSpPr/>
          <p:nvPr/>
        </p:nvSpPr>
        <p:spPr>
          <a:xfrm>
            <a:off x="7330731" y="3335773"/>
            <a:ext cx="873957" cy="369332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33.9%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A359F-AE80-4160-BCD0-2DB054803EF7}"/>
              </a:ext>
            </a:extLst>
          </p:cNvPr>
          <p:cNvSpPr/>
          <p:nvPr/>
        </p:nvSpPr>
        <p:spPr>
          <a:xfrm>
            <a:off x="5498166" y="3335773"/>
            <a:ext cx="752129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&gt;50%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1E9F82-FAEF-4CD6-99C5-138EA4F6A9E9}"/>
              </a:ext>
            </a:extLst>
          </p:cNvPr>
          <p:cNvSpPr/>
          <p:nvPr/>
        </p:nvSpPr>
        <p:spPr>
          <a:xfrm>
            <a:off x="6270110" y="3339291"/>
            <a:ext cx="99097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&gt;3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4.50%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9851EA-0FB6-4A1C-8FCE-903026A08B34}"/>
              </a:ext>
            </a:extLst>
          </p:cNvPr>
          <p:cNvSpPr/>
          <p:nvPr/>
        </p:nvSpPr>
        <p:spPr>
          <a:xfrm>
            <a:off x="74498" y="1924587"/>
            <a:ext cx="3259015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are presented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@2 levels: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A35B28"/>
                </a:solidFill>
                <a:latin typeface="Franklin Gothic Demi" charset="0"/>
              </a:rPr>
              <a:t>Global results showing the scores of the 6 PA management cycle;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A35B28"/>
              </a:solidFill>
              <a:latin typeface="Franklin Gothic Demi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A35B28"/>
                </a:solidFill>
                <a:latin typeface="Franklin Gothic Demi" charset="0"/>
              </a:rPr>
              <a:t>Specifics scores on each area of assessment</a:t>
            </a:r>
          </a:p>
        </p:txBody>
      </p:sp>
    </p:spTree>
    <p:extLst>
      <p:ext uri="{BB962C8B-B14F-4D97-AF65-F5344CB8AC3E}">
        <p14:creationId xmlns:p14="http://schemas.microsoft.com/office/powerpoint/2010/main" val="218964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 descr="514699838739836753793067">
            <a:extLst>
              <a:ext uri="{FF2B5EF4-FFF2-40B4-BE49-F238E27FC236}">
                <a16:creationId xmlns:a16="http://schemas.microsoft.com/office/drawing/2014/main" id="{8FECA5B9-362B-404E-A75A-3FEF74971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6973" y="13160"/>
            <a:ext cx="8205537" cy="388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6C21B18-8560-450D-8438-C0AB0CA6D9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" r="44575"/>
          <a:stretch/>
        </p:blipFill>
        <p:spPr>
          <a:xfrm>
            <a:off x="5674561" y="4053335"/>
            <a:ext cx="6447949" cy="2804665"/>
          </a:xfrm>
          <a:prstGeom prst="rect">
            <a:avLst/>
          </a:prstGeom>
        </p:spPr>
      </p:pic>
      <p:pic>
        <p:nvPicPr>
          <p:cNvPr id="7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6F2E7AAF-231C-426D-BA1D-DA7D386866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76129"/>
            <a:ext cx="5380892" cy="41718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1ED81-CFEC-4F2A-A51D-C7D33EF9DE76}"/>
              </a:ext>
            </a:extLst>
          </p:cNvPr>
          <p:cNvSpPr/>
          <p:nvPr/>
        </p:nvSpPr>
        <p:spPr>
          <a:xfrm>
            <a:off x="106436" y="59525"/>
            <a:ext cx="4225867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ED7D31">
                    <a:lumMod val="75000"/>
                  </a:srgbClr>
                </a:solidFill>
                <a:latin typeface="HelveticaNeueLTCom-Lt"/>
              </a:rPr>
              <a:t>V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elveticaNeueLTCom-Lt"/>
                <a:ea typeface="+mn-ea"/>
                <a:cs typeface="+mn-cs"/>
              </a:rPr>
              <a:t>alues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elveticaNeueLTCom-Lt"/>
                <a:ea typeface="+mn-ea"/>
                <a:cs typeface="+mn-cs"/>
              </a:rPr>
              <a:t> defined can be used for the management &amp; monitoring of the PA daily activities, and more specifically for the steps to be taken toward planning, resources mobilization (inputs), process, outputs and outcomes.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5B9F73-3BC9-461D-869C-C52E06509B1A}"/>
              </a:ext>
            </a:extLst>
          </p:cNvPr>
          <p:cNvSpPr/>
          <p:nvPr/>
        </p:nvSpPr>
        <p:spPr>
          <a:xfrm>
            <a:off x="9272923" y="2174096"/>
            <a:ext cx="291907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ED7D31">
                    <a:lumMod val="75000"/>
                  </a:srgbClr>
                </a:solidFill>
                <a:latin typeface="HelveticaNeueLTCom-Lt"/>
              </a:rPr>
              <a:t>it’s important to identify  red flags to inform decision makers to cater for arising issues / flows in the management of the PA</a:t>
            </a:r>
            <a:endParaRPr lang="de-DE" sz="1600" b="1" dirty="0">
              <a:solidFill>
                <a:srgbClr val="ED7D31">
                  <a:lumMod val="75000"/>
                </a:srgbClr>
              </a:solidFill>
              <a:latin typeface="HelveticaNeueLTCom-Lt"/>
            </a:endParaRPr>
          </a:p>
        </p:txBody>
      </p:sp>
    </p:spTree>
    <p:extLst>
      <p:ext uri="{BB962C8B-B14F-4D97-AF65-F5344CB8AC3E}">
        <p14:creationId xmlns:p14="http://schemas.microsoft.com/office/powerpoint/2010/main" val="386072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684458-35E0-4A8D-98C3-6E7C44268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" y="0"/>
            <a:ext cx="2667000" cy="1905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DB87086-14B9-46D2-9966-0D0516210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8" y="0"/>
            <a:ext cx="2667000" cy="1714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A1FD64-22C4-4EC0-AB90-BFBFEFBCE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0"/>
            <a:ext cx="2686050" cy="19716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A449B1-B9ED-4E09-ABF4-E6A82AF7B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912" y="0"/>
            <a:ext cx="2686050" cy="25431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C5FF327-0E2C-4C87-B6B2-8E30D680D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875" y="0"/>
            <a:ext cx="2686050" cy="2352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239F69-38A9-4BDA-8A13-A539D5C2B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9" y="1905000"/>
            <a:ext cx="2667000" cy="4191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B0A239-958A-4620-8213-777579239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89" y="1714500"/>
            <a:ext cx="2686050" cy="25431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ACB5C4-C650-4EB4-8FB3-4A303E04F0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0" y="2352675"/>
            <a:ext cx="2667000" cy="1905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3767239-4845-4695-AA13-25F0C65F40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5950" y="4257675"/>
            <a:ext cx="2686050" cy="17811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6EDF962-FA3B-4ED1-A9AA-D4B56DE510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5563" y="4257675"/>
            <a:ext cx="2686050" cy="2543175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81E5419F-F8EA-4158-A350-05B14F810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3304" y="2830532"/>
            <a:ext cx="4201696" cy="372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 sz="3200"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800"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400"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1800" b="1" dirty="0">
                <a:solidFill>
                  <a:srgbClr val="C00000"/>
                </a:solidFill>
              </a:rPr>
              <a:t>The Management Effectiveness Dash Board allows you to do a: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b="1" dirty="0"/>
              <a:t>Rapid assessment/quick overview of 6 elements of the PA management cycle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b="1" dirty="0"/>
              <a:t>Visualization, interpretation of the scores generated;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b="1" dirty="0"/>
              <a:t> highlight of red flags and a deep dive  into understanding the reasons / issues behind the scores;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b="1" dirty="0"/>
              <a:t>Cross analysis: differences and similarities between the red flag elements of the PA management cycle</a:t>
            </a:r>
          </a:p>
        </p:txBody>
      </p:sp>
    </p:spTree>
    <p:extLst>
      <p:ext uri="{BB962C8B-B14F-4D97-AF65-F5344CB8AC3E}">
        <p14:creationId xmlns:p14="http://schemas.microsoft.com/office/powerpoint/2010/main" val="159018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28F4ED-5890-458C-8208-AC8006F7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56" y="4527388"/>
            <a:ext cx="3275394" cy="233956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92FA4746-C2D0-4E4B-A1E8-BBEF004A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01" y="2972290"/>
            <a:ext cx="3969224" cy="2835160"/>
          </a:xfrm>
          <a:prstGeom prst="rect">
            <a:avLst/>
          </a:prstGeom>
        </p:spPr>
      </p:pic>
      <p:pic>
        <p:nvPicPr>
          <p:cNvPr id="1028" name="Picture 4" descr="http://127.0.0.1:62106/paform-standalone/temp/jpgraph_05112603758033.png">
            <a:extLst>
              <a:ext uri="{FF2B5EF4-FFF2-40B4-BE49-F238E27FC236}">
                <a16:creationId xmlns:a16="http://schemas.microsoft.com/office/drawing/2014/main" id="{3BCAA0C6-B5DC-4EB4-AB38-F398C12D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649" y="1089971"/>
            <a:ext cx="3689433" cy="263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AD005112-3384-4DCF-BDA7-C5E26869A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" y="4510956"/>
            <a:ext cx="68167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 sz="3200"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800"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400"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de-DE" sz="1600" b="1" dirty="0">
                <a:solidFill>
                  <a:srgbClr val="000000"/>
                </a:solidFill>
                <a:cs typeface="Arial" panose="020B0604020202020204" pitchFamily="34" charset="0"/>
              </a:rPr>
              <a:t>2015</a:t>
            </a:r>
            <a:endParaRPr lang="de-DE" altLang="de-DE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06E4496-F0BB-4D91-A052-74C2E95F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04" y="2972290"/>
            <a:ext cx="67295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 sz="3200"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800"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400"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de-DE" sz="1600" b="1" dirty="0">
                <a:solidFill>
                  <a:srgbClr val="000000"/>
                </a:solidFill>
                <a:cs typeface="Arial" panose="020B0604020202020204" pitchFamily="34" charset="0"/>
              </a:rPr>
              <a:t>2016</a:t>
            </a:r>
            <a:endParaRPr lang="de-DE" altLang="de-DE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BE3CB75-6997-4319-ADFE-97AEF2262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402" y="1098347"/>
            <a:ext cx="66627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 sz="3200"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800"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400"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de-DE" sz="1600" b="1" dirty="0">
                <a:solidFill>
                  <a:srgbClr val="000000"/>
                </a:solidFill>
                <a:cs typeface="Arial" panose="020B0604020202020204" pitchFamily="34" charset="0"/>
              </a:rPr>
              <a:t>2017</a:t>
            </a:r>
            <a:endParaRPr lang="de-DE" altLang="de-DE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E76D2C36-4230-4B1C-958E-5219DC30E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312" y="31100"/>
            <a:ext cx="736722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 sz="3200"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800"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400"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2200" b="1" dirty="0"/>
              <a:t>Following Trends and take appropriate measures to improve the PA management is key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FD6E5-25BA-42A3-9FE6-63C0E2578EE3}"/>
              </a:ext>
            </a:extLst>
          </p:cNvPr>
          <p:cNvSpPr/>
          <p:nvPr/>
        </p:nvSpPr>
        <p:spPr>
          <a:xfrm>
            <a:off x="4609703" y="5824893"/>
            <a:ext cx="760661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E6452"/>
                </a:solidFill>
                <a:latin typeface="Arial" panose="020B0604020202020204" pitchFamily="34" charset="0"/>
              </a:rPr>
              <a:t>Peer Review results to ensure data credibility &amp; stakeholders buy in</a:t>
            </a:r>
          </a:p>
          <a:p>
            <a:r>
              <a:rPr lang="en-US" sz="1600" b="1" dirty="0">
                <a:solidFill>
                  <a:srgbClr val="6E6452"/>
                </a:solidFill>
                <a:latin typeface="Arial" panose="020B0604020202020204" pitchFamily="34" charset="0"/>
              </a:rPr>
              <a:t>Reporting : bridge the gap between data &amp;  action; </a:t>
            </a:r>
          </a:p>
          <a:p>
            <a:r>
              <a:rPr lang="en-US" sz="1600" b="1" dirty="0">
                <a:solidFill>
                  <a:srgbClr val="6E6452"/>
                </a:solidFill>
                <a:latin typeface="Arial" panose="020B0604020202020204" pitchFamily="34" charset="0"/>
              </a:rPr>
              <a:t>Policy – advocacy : inform decision makers</a:t>
            </a:r>
          </a:p>
        </p:txBody>
      </p:sp>
    </p:spTree>
    <p:extLst>
      <p:ext uri="{BB962C8B-B14F-4D97-AF65-F5344CB8AC3E}">
        <p14:creationId xmlns:p14="http://schemas.microsoft.com/office/powerpoint/2010/main" val="6659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AD005112-3384-4DCF-BDA7-C5E26869A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1" y="132433"/>
            <a:ext cx="11637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 sz="3200"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800"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400"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 sz="2000"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de-DE" b="1" dirty="0">
                <a:solidFill>
                  <a:srgbClr val="000000"/>
                </a:solidFill>
                <a:cs typeface="Arial" panose="020B0604020202020204" pitchFamily="34" charset="0"/>
              </a:rPr>
              <a:t>DIFFERENT LEVELS OF RESULTS ANALYSIS &amp; PURPOSE   </a:t>
            </a:r>
            <a:endParaRPr lang="de-DE" altLang="de-DE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22DAA-2162-4F1B-AA3D-8D75D4D8D9CD}"/>
              </a:ext>
            </a:extLst>
          </p:cNvPr>
          <p:cNvSpPr/>
          <p:nvPr/>
        </p:nvSpPr>
        <p:spPr>
          <a:xfrm>
            <a:off x="277091" y="975730"/>
            <a:ext cx="6585527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RESULT ANALYSIS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Global analysis based on the data collected &amp; scores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Focus / target user’s analysis for specific needs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Cross analysis  for comparison / complimentary purposes</a:t>
            </a:r>
          </a:p>
          <a:p>
            <a:r>
              <a:rPr lang="en-US" sz="2000" b="1" dirty="0"/>
              <a:t> </a:t>
            </a:r>
          </a:p>
          <a:p>
            <a:r>
              <a:rPr lang="en-US" sz="2000" b="1" dirty="0"/>
              <a:t>Analysis can also depend on the assessment approach </a:t>
            </a:r>
          </a:p>
          <a:p>
            <a:r>
              <a:rPr lang="en-US" sz="2000" b="1" dirty="0"/>
              <a:t>(IMET  integrated or IMET modular approach)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D7C8309-DF54-4441-AB1F-A7641D72B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165336"/>
              </p:ext>
            </p:extLst>
          </p:nvPr>
        </p:nvGraphicFramePr>
        <p:xfrm>
          <a:off x="2244436" y="982824"/>
          <a:ext cx="9604497" cy="543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15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2" y="259060"/>
            <a:ext cx="11991975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accent2"/>
                </a:solidFill>
              </a:rPr>
              <a:t>IMET = DISSECTING - STRUCTURING - ANALYSING</a:t>
            </a:r>
          </a:p>
        </p:txBody>
      </p:sp>
      <p:pic>
        <p:nvPicPr>
          <p:cNvPr id="4" name="Image 3" descr="Related imag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145" y="2631411"/>
            <a:ext cx="2759710" cy="2872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égende encadrée 1 4"/>
          <p:cNvSpPr/>
          <p:nvPr/>
        </p:nvSpPr>
        <p:spPr>
          <a:xfrm>
            <a:off x="7512296" y="2168860"/>
            <a:ext cx="4511824" cy="1080120"/>
          </a:xfrm>
          <a:prstGeom prst="borderCallout1">
            <a:avLst>
              <a:gd name="adj1" fmla="val 1995"/>
              <a:gd name="adj2" fmla="val 1167"/>
              <a:gd name="adj3" fmla="val 140719"/>
              <a:gd name="adj4" fmla="val -14688"/>
            </a:avLst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Structuring  information to support decision-making in order to better identify problems and formulate the most appropriate conservation actions and strategies</a:t>
            </a:r>
            <a:endParaRPr lang="fr-FR" i="1" dirty="0"/>
          </a:p>
        </p:txBody>
      </p:sp>
      <p:sp>
        <p:nvSpPr>
          <p:cNvPr id="7" name="Légende encadrée 1 6"/>
          <p:cNvSpPr/>
          <p:nvPr/>
        </p:nvSpPr>
        <p:spPr>
          <a:xfrm flipH="1">
            <a:off x="186101" y="2177675"/>
            <a:ext cx="4511824" cy="1244161"/>
          </a:xfrm>
          <a:prstGeom prst="borderCallout1">
            <a:avLst>
              <a:gd name="adj1" fmla="val -651"/>
              <a:gd name="adj2" fmla="val 1378"/>
              <a:gd name="adj3" fmla="val 61206"/>
              <a:gd name="adj4" fmla="val -22288"/>
            </a:avLst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de-DE" dirty="0"/>
              <a:t>Information </a:t>
            </a:r>
            <a:r>
              <a:rPr lang="de-DE" dirty="0" err="1"/>
              <a:t>flow</a:t>
            </a:r>
            <a:r>
              <a:rPr lang="de-DE" dirty="0"/>
              <a:t> : </a:t>
            </a:r>
            <a:r>
              <a:rPr lang="de-DE" dirty="0" err="1"/>
              <a:t>information</a:t>
            </a:r>
            <a:r>
              <a:rPr lang="de-DE" dirty="0"/>
              <a:t> &amp; </a:t>
            </a:r>
            <a:r>
              <a:rPr lang="de-DE" dirty="0" err="1"/>
              <a:t>analyzes</a:t>
            </a:r>
            <a:r>
              <a:rPr lang="de-DE" dirty="0"/>
              <a:t> +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ressources</a:t>
            </a:r>
            <a:r>
              <a:rPr lang="de-DE" dirty="0"/>
              <a:t>  &amp; </a:t>
            </a:r>
            <a:r>
              <a:rPr lang="de-DE" dirty="0" err="1"/>
              <a:t>priorities</a:t>
            </a:r>
            <a:r>
              <a:rPr lang="de-DE" dirty="0"/>
              <a:t>. </a:t>
            </a:r>
            <a:r>
              <a:rPr lang="fr-FR" dirty="0" err="1"/>
              <a:t>Dissecting</a:t>
            </a:r>
            <a:r>
              <a:rPr lang="fr-FR" dirty="0"/>
              <a:t> information </a:t>
            </a:r>
            <a:r>
              <a:rPr lang="fr-FR" dirty="0" err="1"/>
              <a:t>provided</a:t>
            </a:r>
            <a:r>
              <a:rPr lang="fr-FR" dirty="0"/>
              <a:t> to </a:t>
            </a:r>
            <a:r>
              <a:rPr lang="fr-FR" dirty="0" err="1"/>
              <a:t>identify</a:t>
            </a:r>
            <a:r>
              <a:rPr lang="fr-FR" dirty="0"/>
              <a:t> issues for </a:t>
            </a:r>
            <a:r>
              <a:rPr lang="fr-FR" dirty="0" err="1"/>
              <a:t>problems</a:t>
            </a:r>
            <a:r>
              <a:rPr lang="fr-FR" dirty="0"/>
              <a:t> </a:t>
            </a:r>
            <a:r>
              <a:rPr lang="fr-FR" dirty="0" err="1"/>
              <a:t>solving</a:t>
            </a:r>
            <a:r>
              <a:rPr lang="fr-FR" dirty="0"/>
              <a:t>. </a:t>
            </a:r>
            <a:endParaRPr lang="de-DE" dirty="0"/>
          </a:p>
        </p:txBody>
      </p:sp>
      <p:sp>
        <p:nvSpPr>
          <p:cNvPr id="10" name="Légende encadrée 1 9"/>
          <p:cNvSpPr/>
          <p:nvPr/>
        </p:nvSpPr>
        <p:spPr>
          <a:xfrm>
            <a:off x="7728813" y="4509864"/>
            <a:ext cx="4223792" cy="1300385"/>
          </a:xfrm>
          <a:prstGeom prst="borderCallout1">
            <a:avLst>
              <a:gd name="adj1" fmla="val 38784"/>
              <a:gd name="adj2" fmla="val -1035"/>
              <a:gd name="adj3" fmla="val 10427"/>
              <a:gd name="adj4" fmla="val -16498"/>
            </a:avLst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IMET</a:t>
            </a:r>
          </a:p>
          <a:p>
            <a:pPr algn="ctr"/>
            <a:r>
              <a:rPr lang="fr-FR" i="1" dirty="0" err="1">
                <a:solidFill>
                  <a:schemeClr val="tx1"/>
                </a:solidFill>
              </a:rPr>
              <a:t>Analysis</a:t>
            </a:r>
            <a:r>
              <a:rPr lang="fr-FR" i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/>
              <a:t>One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pay</a:t>
            </a:r>
            <a:r>
              <a:rPr lang="fr-FR" dirty="0"/>
              <a:t> </a:t>
            </a:r>
            <a:r>
              <a:rPr lang="fr-FR" dirty="0" err="1"/>
              <a:t>careful</a:t>
            </a:r>
            <a:r>
              <a:rPr lang="fr-FR" dirty="0"/>
              <a:t> attention to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reliability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fr-FR" dirty="0"/>
              <a:t> </a:t>
            </a:r>
            <a:r>
              <a:rPr lang="fr-FR" dirty="0" err="1"/>
              <a:t>provided</a:t>
            </a:r>
            <a:r>
              <a:rPr lang="fr-FR" dirty="0"/>
              <a:t> </a:t>
            </a:r>
            <a:r>
              <a:rPr lang="de-DE" dirty="0"/>
              <a:t>(High, Medium </a:t>
            </a:r>
            <a:r>
              <a:rPr lang="de-DE" dirty="0" err="1"/>
              <a:t>or</a:t>
            </a:r>
            <a:r>
              <a:rPr lang="de-DE" dirty="0"/>
              <a:t> Low).</a:t>
            </a:r>
            <a:endParaRPr lang="fr-F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4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658</Words>
  <Application>Microsoft Office PowerPoint</Application>
  <PresentationFormat>Widescreen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HelveticaNeueLTCom-Lt</vt:lpstr>
      <vt:lpstr>Wingdings</vt:lpstr>
      <vt:lpstr>Office Theme</vt:lpstr>
      <vt:lpstr>BIOPAMA IMET TRAINING</vt:lpstr>
      <vt:lpstr>LEARNING OBJECTIVES OF THE SESSION   ANALYSING IMET ASSESMENT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IMET = DISSECTING - STRUCTURING - ANALYSING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BUCIOACA Roxana</cp:lastModifiedBy>
  <cp:revision>119</cp:revision>
  <dcterms:created xsi:type="dcterms:W3CDTF">2016-03-29T08:17:27Z</dcterms:created>
  <dcterms:modified xsi:type="dcterms:W3CDTF">2020-04-21T13:58:36Z</dcterms:modified>
</cp:coreProperties>
</file>