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390" r:id="rId3"/>
    <p:sldId id="389" r:id="rId4"/>
    <p:sldId id="377" r:id="rId5"/>
    <p:sldId id="378" r:id="rId6"/>
    <p:sldId id="393" r:id="rId7"/>
    <p:sldId id="391" r:id="rId8"/>
    <p:sldId id="392" r:id="rId9"/>
    <p:sldId id="370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53"/>
    <a:srgbClr val="679D97"/>
    <a:srgbClr val="71A6A1"/>
    <a:srgbClr val="90C14E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/>
    <p:restoredTop sz="94577"/>
  </p:normalViewPr>
  <p:slideViewPr>
    <p:cSldViewPr snapToGrid="0" snapToObjects="1">
      <p:cViewPr>
        <p:scale>
          <a:sx n="66" d="100"/>
          <a:sy n="66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94B5-F31F-2544-87D8-08FB521CBE8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3"/>
            <a:ext cx="1220724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8" y="5619914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2" y="1435100"/>
            <a:ext cx="758444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7" y="6360265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9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1006663"/>
            <a:ext cx="6172201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439645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8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8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0998"/>
            <a:ext cx="12207241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7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50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6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9A780-A9EB-450B-B3B0-3B795E38E1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046F-F2E8-4B96-BBE3-07405CF4B15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D276EAD3-E226-458B-8713-14A0199AE6F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9ADA9-A359-494B-9B67-A7616AF6481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2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5"/>
            <a:ext cx="7429502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50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2" y="2133601"/>
            <a:ext cx="932180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28.05.2019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3" y="2857272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72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28.05.2019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28.05.2019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75875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2" y="6085490"/>
            <a:ext cx="2100073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7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067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89" r:id="rId15"/>
    <p:sldLayoutId id="2147483690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9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.xml"/><Relationship Id="rId10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2.svg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10.sv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1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notesSlide" Target="../notesSlides/notesSlide1.xml"/><Relationship Id="rId32" Type="http://schemas.openxmlformats.org/officeDocument/2006/relationships/image" Target="../media/image8.sv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slideLayout" Target="../slideLayouts/slideLayout15.xml"/><Relationship Id="rId28" Type="http://schemas.openxmlformats.org/officeDocument/2006/relationships/image" Target="../media/image4.sv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1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16.png"/><Relationship Id="rId30" Type="http://schemas.openxmlformats.org/officeDocument/2006/relationships/image" Target="../media/image6.svg"/><Relationship Id="rId8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11877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0568493-EE96-3A44-AF9A-CE74A899BA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96071" y="1582057"/>
            <a:ext cx="7195930" cy="2272314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66681" y="1337475"/>
            <a:ext cx="6194322" cy="23712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Au delà.....</a:t>
            </a:r>
            <a:br>
              <a:rPr lang="fr-FR" sz="3200" dirty="0"/>
            </a:br>
            <a:r>
              <a:rPr lang="fr-FR" sz="3200" dirty="0"/>
              <a:t>des outils d'efficacité de la gestion des aires </a:t>
            </a:r>
            <a:r>
              <a:rPr lang="fr-FR" sz="3200" dirty="0" smtClean="0"/>
              <a:t>protégée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dirty="0" smtClean="0"/>
              <a:t>ETAPE DU PROCESSUS D’AIDE À LA DÉCISION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C19C4E-035C-724C-8C5F-5375444AC8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96073" y="1582057"/>
            <a:ext cx="331305" cy="2272314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8" name="Image 7" descr="Image result for decision making model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1509487"/>
            <a:ext cx="5004000" cy="245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Etape du processus d’aide à la décision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10080" y="2726364"/>
            <a:ext cx="8801463" cy="1752600"/>
          </a:xfrm>
        </p:spPr>
        <p:txBody>
          <a:bodyPr/>
          <a:lstStyle/>
          <a:p>
            <a:r>
              <a:rPr lang="fr-FR" b="1" dirty="0" smtClean="0"/>
              <a:t>Des propositions pour </a:t>
            </a:r>
            <a:r>
              <a:rPr lang="fr-FR" b="1" dirty="0"/>
              <a:t>aider à </a:t>
            </a:r>
            <a:r>
              <a:rPr lang="fr-FR" b="1" dirty="0" smtClean="0"/>
              <a:t>choisir </a:t>
            </a:r>
            <a:r>
              <a:rPr lang="fr-FR" b="1" dirty="0"/>
              <a:t>le processus d’aide à la décision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5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3058" y="338280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Principales étapes </a:t>
            </a:r>
            <a:r>
              <a:rPr lang="fr-FR" b="1" dirty="0" smtClean="0"/>
              <a:t>du processus </a:t>
            </a:r>
            <a:r>
              <a:rPr lang="fr-FR" b="1" dirty="0" smtClean="0"/>
              <a:t>d’aide </a:t>
            </a:r>
            <a:r>
              <a:rPr lang="fr-FR" b="1" dirty="0"/>
              <a:t>à la décision</a:t>
            </a: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69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rise de dÃ©cisio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80932"/>
            <a:ext cx="24955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prise de dÃ©cisi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901245"/>
            <a:ext cx="2981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rise de dÃ©cisio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3236" b="15122"/>
          <a:stretch/>
        </p:blipFill>
        <p:spPr bwMode="auto">
          <a:xfrm rot="2230375">
            <a:off x="5359370" y="2772157"/>
            <a:ext cx="6763464" cy="10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3058" y="338280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Principales étapes du processus d’aide à la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67883" y="1556792"/>
            <a:ext cx="9940775" cy="3886066"/>
          </a:xfrm>
        </p:spPr>
        <p:txBody>
          <a:bodyPr>
            <a:normAutofit/>
          </a:bodyPr>
          <a:lstStyle/>
          <a:p>
            <a:r>
              <a:rPr lang="fr-FR" b="1" dirty="0" smtClean="0"/>
              <a:t>Établissez </a:t>
            </a:r>
            <a:r>
              <a:rPr lang="fr-FR" b="1" dirty="0"/>
              <a:t>la décision spécifique qui doit être prise</a:t>
            </a:r>
          </a:p>
          <a:p>
            <a:r>
              <a:rPr lang="fr-FR" b="1" dirty="0"/>
              <a:t>Rassemblez les informations pertinentes: questionnaires, auto-évaluations, sources externes, etc.</a:t>
            </a:r>
          </a:p>
          <a:p>
            <a:r>
              <a:rPr lang="fr-FR" b="1" dirty="0"/>
              <a:t>Identifiez et analysez les </a:t>
            </a:r>
            <a:r>
              <a:rPr lang="fr-FR" b="1" dirty="0" smtClean="0"/>
              <a:t>problématiques à </a:t>
            </a:r>
            <a:r>
              <a:rPr lang="fr-FR" b="1" dirty="0"/>
              <a:t>résoudre et les éléments forts à valoriser </a:t>
            </a:r>
          </a:p>
          <a:p>
            <a:r>
              <a:rPr lang="fr-FR" b="1" dirty="0"/>
              <a:t>Déterminez les solutions à adopter et envisagez des solutions alternatives</a:t>
            </a:r>
          </a:p>
          <a:p>
            <a:r>
              <a:rPr lang="fr-FR" b="1" dirty="0"/>
              <a:t>Pesez tous les facteurs et choisissez la meilleure option</a:t>
            </a:r>
          </a:p>
        </p:txBody>
      </p:sp>
    </p:spTree>
    <p:extLst>
      <p:ext uri="{BB962C8B-B14F-4D97-AF65-F5344CB8AC3E}">
        <p14:creationId xmlns:p14="http://schemas.microsoft.com/office/powerpoint/2010/main" val="2467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8829" y="367309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Processus d’aide </a:t>
            </a:r>
            <a:r>
              <a:rPr lang="fr-FR" b="1" dirty="0"/>
              <a:t>à la </a:t>
            </a:r>
            <a:r>
              <a:rPr lang="fr-FR" b="1" dirty="0" smtClean="0"/>
              <a:t>décision adopté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8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nel 11">
            <a:extLst>
              <a:ext uri="{FF2B5EF4-FFF2-40B4-BE49-F238E27FC236}">
                <a16:creationId xmlns="" xmlns:a16="http://schemas.microsoft.com/office/drawing/2014/main" id="{F81EBB7A-FEE6-234C-B760-B38BBF5E40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0753" y="454920"/>
            <a:ext cx="11837158" cy="6351274"/>
          </a:xfrm>
          <a:prstGeom prst="donut">
            <a:avLst>
              <a:gd name="adj" fmla="val 17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>
              <a:solidFill>
                <a:prstClr val="white"/>
              </a:solidFill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="" xmlns:a16="http://schemas.microsoft.com/office/drawing/2014/main" id="{3822DF60-4F72-404C-9C1F-7BDDFDB4CEE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00401" y="1936030"/>
            <a:ext cx="3549953" cy="707886"/>
            <a:chOff x="6006526" y="2700712"/>
            <a:chExt cx="3549953" cy="707887"/>
          </a:xfrm>
        </p:grpSpPr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A20E3F31-3E03-CD40-A88F-CA5533741547}"/>
                </a:ext>
              </a:extLst>
            </p:cNvPr>
            <p:cNvSpPr txBox="1"/>
            <p:nvPr/>
          </p:nvSpPr>
          <p:spPr>
            <a:xfrm>
              <a:off x="6006526" y="2700712"/>
              <a:ext cx="26416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prstClr val="white">
                      <a:lumMod val="50000"/>
                    </a:prstClr>
                  </a:solidFill>
                </a:rPr>
                <a:t>Production de information</a:t>
              </a:r>
            </a:p>
          </p:txBody>
        </p:sp>
        <p:cxnSp>
          <p:nvCxnSpPr>
            <p:cNvPr id="18" name="Conexão Reta 17">
              <a:extLst>
                <a:ext uri="{FF2B5EF4-FFF2-40B4-BE49-F238E27FC236}">
                  <a16:creationId xmlns="" xmlns:a16="http://schemas.microsoft.com/office/drawing/2014/main" id="{F90BC3A1-A513-0F45-87E0-73B94763E933}"/>
                </a:ext>
              </a:extLst>
            </p:cNvPr>
            <p:cNvCxnSpPr>
              <a:cxnSpLocks/>
            </p:cNvCxnSpPr>
            <p:nvPr/>
          </p:nvCxnSpPr>
          <p:spPr>
            <a:xfrm>
              <a:off x="6379421" y="3039433"/>
              <a:ext cx="317705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Agrupar 31">
            <a:extLst>
              <a:ext uri="{FF2B5EF4-FFF2-40B4-BE49-F238E27FC236}">
                <a16:creationId xmlns="" xmlns:a16="http://schemas.microsoft.com/office/drawing/2014/main" id="{589A2030-C516-3849-8EFC-3BC23AD8847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67777" y="1936036"/>
            <a:ext cx="3132949" cy="400110"/>
            <a:chOff x="3317912" y="2177924"/>
            <a:chExt cx="3132949" cy="400110"/>
          </a:xfrm>
        </p:grpSpPr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5BCD5C3-45E9-4D4C-BB4F-5A9C87ED347F}"/>
                </a:ext>
              </a:extLst>
            </p:cNvPr>
            <p:cNvSpPr txBox="1"/>
            <p:nvPr/>
          </p:nvSpPr>
          <p:spPr>
            <a:xfrm>
              <a:off x="3809261" y="2177924"/>
              <a:ext cx="264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prstClr val="white">
                      <a:lumMod val="50000"/>
                    </a:prstClr>
                  </a:solidFill>
                </a:rPr>
                <a:t>Action</a:t>
              </a:r>
            </a:p>
          </p:txBody>
        </p:sp>
        <p:cxnSp>
          <p:nvCxnSpPr>
            <p:cNvPr id="22" name="Conexão Reta 21">
              <a:extLst>
                <a:ext uri="{FF2B5EF4-FFF2-40B4-BE49-F238E27FC236}">
                  <a16:creationId xmlns="" xmlns:a16="http://schemas.microsoft.com/office/drawing/2014/main" id="{6585BCF3-0534-C44E-9BBF-F3AF3B30E3EC}"/>
                </a:ext>
              </a:extLst>
            </p:cNvPr>
            <p:cNvCxnSpPr>
              <a:cxnSpLocks/>
            </p:cNvCxnSpPr>
            <p:nvPr/>
          </p:nvCxnSpPr>
          <p:spPr>
            <a:xfrm>
              <a:off x="3317912" y="2536595"/>
              <a:ext cx="21844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Caixa de Texto 74">
            <a:extLst>
              <a:ext uri="{FF2B5EF4-FFF2-40B4-BE49-F238E27FC236}">
                <a16:creationId xmlns="" xmlns:a16="http://schemas.microsoft.com/office/drawing/2014/main" id="{14F582B9-5323-E84F-B5B0-429E336787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2142" y="2968401"/>
            <a:ext cx="2780699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PLANIFICATION</a:t>
            </a:r>
          </a:p>
          <a:p>
            <a:pPr algn="ctr"/>
            <a:r>
              <a:rPr lang="pt-BR" b="1" dirty="0" smtClean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Approche orientée résultats</a:t>
            </a:r>
            <a:endParaRPr lang="pt-BR" sz="1050" dirty="0">
              <a:solidFill>
                <a:srgbClr val="E7E6E6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="" xmlns:a16="http://schemas.microsoft.com/office/drawing/2014/main" id="{EA9C6086-BE6D-CB4F-9E47-4E77C05A61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6516" y="-80619"/>
            <a:ext cx="117011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PLANIFICATION - SUIVI - EVALUATION</a:t>
            </a:r>
          </a:p>
        </p:txBody>
      </p:sp>
      <p:grpSp>
        <p:nvGrpSpPr>
          <p:cNvPr id="46" name="Groupe 45"/>
          <p:cNvGrpSpPr/>
          <p:nvPr>
            <p:custDataLst>
              <p:tags r:id="rId6"/>
            </p:custDataLst>
          </p:nvPr>
        </p:nvGrpSpPr>
        <p:grpSpPr>
          <a:xfrm>
            <a:off x="4873967" y="800577"/>
            <a:ext cx="2573077" cy="707886"/>
            <a:chOff x="5713971" y="882673"/>
            <a:chExt cx="2573077" cy="780480"/>
          </a:xfrm>
        </p:grpSpPr>
        <p:cxnSp>
          <p:nvCxnSpPr>
            <p:cNvPr id="27" name="Conexão Reta 26">
              <a:extLst>
                <a:ext uri="{FF2B5EF4-FFF2-40B4-BE49-F238E27FC236}">
                  <a16:creationId xmlns="" xmlns:a16="http://schemas.microsoft.com/office/drawing/2014/main" id="{F4904EF3-1F42-9C4C-9186-F4E81C2FC46A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>
              <a:off x="6032975" y="1237595"/>
              <a:ext cx="193506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7" name="CaixaDeTexto 62">
              <a:extLst>
                <a:ext uri="{FF2B5EF4-FFF2-40B4-BE49-F238E27FC236}">
                  <a16:creationId xmlns="" xmlns:a16="http://schemas.microsoft.com/office/drawing/2014/main" id="{4A05B308-F995-7A43-8912-19542FB74892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5713971" y="882673"/>
              <a:ext cx="2573077" cy="780480"/>
            </a:xfrm>
            <a:prstGeom prst="rect">
              <a:avLst/>
            </a:prstGeom>
            <a:noFill/>
            <a:ln w="635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GESTION EFFICACE DES AIRES PROTÉGÉES</a:t>
              </a:r>
              <a:endParaRPr lang="pt-BR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Caixa de Texto 72">
            <a:extLst>
              <a:ext uri="{FF2B5EF4-FFF2-40B4-BE49-F238E27FC236}">
                <a16:creationId xmlns="" xmlns:a16="http://schemas.microsoft.com/office/drawing/2014/main" id="{9197CD4F-77E4-FB46-917F-0DD09E96818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20165" y="2686881"/>
            <a:ext cx="2047646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SUIVI</a:t>
            </a:r>
          </a:p>
          <a:p>
            <a:pPr algn="ctr"/>
            <a:r>
              <a:rPr lang="fr-FR" b="1" dirty="0">
                <a:solidFill>
                  <a:prstClr val="white">
                    <a:lumMod val="50000"/>
                  </a:prstClr>
                </a:solidFill>
              </a:rPr>
              <a:t>Structuration et organisation des informations existantes et à acquérir</a:t>
            </a:r>
          </a:p>
          <a:p>
            <a:pPr algn="ctr"/>
            <a:endParaRPr lang="pt-BR" sz="1200" dirty="0">
              <a:solidFill>
                <a:srgbClr val="E7E6E6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èche en arc 1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942302">
            <a:off x="3059387" y="396317"/>
            <a:ext cx="6073214" cy="6588486"/>
          </a:xfrm>
          <a:prstGeom prst="circularArrow">
            <a:avLst>
              <a:gd name="adj1" fmla="val 2818"/>
              <a:gd name="adj2" fmla="val 835530"/>
              <a:gd name="adj3" fmla="val 20535033"/>
              <a:gd name="adj4" fmla="val 2909075"/>
              <a:gd name="adj5" fmla="val 731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2" name="CaixaDeTexto 62">
            <a:extLst>
              <a:ext uri="{FF2B5EF4-FFF2-40B4-BE49-F238E27FC236}">
                <a16:creationId xmlns="" xmlns:a16="http://schemas.microsoft.com/office/drawing/2014/main" id="{00B7AD9D-8A3C-DA44-911B-E2B10A494B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52806" y="1246972"/>
            <a:ext cx="2768885" cy="1303989"/>
          </a:xfrm>
          <a:prstGeom prst="snip2DiagRect">
            <a:avLst>
              <a:gd name="adj1" fmla="val 50000"/>
              <a:gd name="adj2" fmla="val 29979"/>
            </a:avLst>
          </a:prstGeom>
          <a:noFill/>
          <a:ln w="63500">
            <a:noFill/>
          </a:ln>
        </p:spPr>
        <p:txBody>
          <a:bodyPr wrap="square" lIns="0" tIns="0" rIns="0" bIns="0" rtlCol="0">
            <a:noAutofit/>
          </a:bodyPr>
          <a:lstStyle/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STRATÉGIE RÉGIONALE</a:t>
            </a:r>
          </a:p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</a:p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GESTION ET      AMÉNAGEMENT</a:t>
            </a:r>
            <a:endParaRPr lang="pt-BR" sz="1400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OPÉRATIONNEL ANNUELLE</a:t>
            </a:r>
          </a:p>
          <a:p>
            <a:pPr algn="ctr">
              <a:lnSpc>
                <a:spcPts val="2000"/>
              </a:lnSpc>
            </a:pPr>
            <a:endParaRPr lang="pt-BR" sz="10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pt-BR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pt-BR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="" xmlns:a16="http://schemas.microsoft.com/office/drawing/2014/main" id="{8A1B1A25-20C1-CF42-887E-6B59AD493AB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6029648" y="4475421"/>
            <a:ext cx="3453524" cy="707886"/>
            <a:chOff x="6167342" y="4250633"/>
            <a:chExt cx="3453524" cy="707887"/>
          </a:xfrm>
        </p:grpSpPr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646BAA30-8692-4649-A085-E09E9C84F20F}"/>
                </a:ext>
              </a:extLst>
            </p:cNvPr>
            <p:cNvSpPr txBox="1"/>
            <p:nvPr/>
          </p:nvSpPr>
          <p:spPr>
            <a:xfrm>
              <a:off x="6167342" y="4250633"/>
              <a:ext cx="26416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prstClr val="white">
                      <a:lumMod val="50000"/>
                    </a:prstClr>
                  </a:solidFill>
                </a:rPr>
                <a:t>Analyses de information</a:t>
              </a:r>
            </a:p>
          </p:txBody>
        </p:sp>
        <p:cxnSp>
          <p:nvCxnSpPr>
            <p:cNvPr id="19" name="Conexão Reta 18">
              <a:extLst>
                <a:ext uri="{FF2B5EF4-FFF2-40B4-BE49-F238E27FC236}">
                  <a16:creationId xmlns="" xmlns:a16="http://schemas.microsoft.com/office/drawing/2014/main" id="{2B10B801-C944-734F-8A95-AFD900DAB8D2}"/>
                </a:ext>
              </a:extLst>
            </p:cNvPr>
            <p:cNvCxnSpPr>
              <a:cxnSpLocks/>
            </p:cNvCxnSpPr>
            <p:nvPr/>
          </p:nvCxnSpPr>
          <p:spPr>
            <a:xfrm>
              <a:off x="6506589" y="4589406"/>
              <a:ext cx="311427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="" xmlns:a16="http://schemas.microsoft.com/office/drawing/2014/main" id="{6C9FCA13-9C28-EC4D-8559-B638AC61BF5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150598" y="4504352"/>
            <a:ext cx="2633514" cy="707886"/>
            <a:chOff x="3024364" y="3940014"/>
            <a:chExt cx="2633514" cy="707887"/>
          </a:xfrm>
        </p:grpSpPr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25FD803B-B29F-5748-927D-9466B7892332}"/>
                </a:ext>
              </a:extLst>
            </p:cNvPr>
            <p:cNvSpPr txBox="1"/>
            <p:nvPr/>
          </p:nvSpPr>
          <p:spPr>
            <a:xfrm>
              <a:off x="3463306" y="3940014"/>
              <a:ext cx="2194572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>
                      <a:lumMod val="50000"/>
                    </a:prstClr>
                  </a:solidFill>
                </a:rPr>
                <a:t>DSS - Aide  à la decision</a:t>
              </a:r>
              <a:endParaRPr lang="pt-BR" sz="20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cxnSp>
          <p:nvCxnSpPr>
            <p:cNvPr id="20" name="Conexão Reta 19">
              <a:extLst>
                <a:ext uri="{FF2B5EF4-FFF2-40B4-BE49-F238E27FC236}">
                  <a16:creationId xmlns="" xmlns:a16="http://schemas.microsoft.com/office/drawing/2014/main" id="{8A0D070C-4B8F-8045-A873-3E087007FD89}"/>
                </a:ext>
              </a:extLst>
            </p:cNvPr>
            <p:cNvCxnSpPr>
              <a:cxnSpLocks/>
            </p:cNvCxnSpPr>
            <p:nvPr/>
          </p:nvCxnSpPr>
          <p:spPr>
            <a:xfrm>
              <a:off x="3024364" y="4253176"/>
              <a:ext cx="238583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>
            <p:custDataLst>
              <p:tags r:id="rId12"/>
            </p:custDataLst>
          </p:nvPr>
        </p:nvGrpSpPr>
        <p:grpSpPr>
          <a:xfrm>
            <a:off x="4756557" y="5174373"/>
            <a:ext cx="2612312" cy="953146"/>
            <a:chOff x="4756557" y="5843216"/>
            <a:chExt cx="2612312" cy="1050886"/>
          </a:xfrm>
        </p:grpSpPr>
        <p:grpSp>
          <p:nvGrpSpPr>
            <p:cNvPr id="4" name="Groupe 3"/>
            <p:cNvGrpSpPr/>
            <p:nvPr/>
          </p:nvGrpSpPr>
          <p:grpSpPr>
            <a:xfrm>
              <a:off x="4756557" y="5843216"/>
              <a:ext cx="2612312" cy="1050886"/>
              <a:chOff x="4825048" y="5021944"/>
              <a:chExt cx="2612312" cy="953144"/>
            </a:xfrm>
          </p:grpSpPr>
          <p:sp>
            <p:nvSpPr>
              <p:cNvPr id="38" name="CaixaDeTexto 8">
                <a:extLst>
                  <a:ext uri="{FF2B5EF4-FFF2-40B4-BE49-F238E27FC236}">
                    <a16:creationId xmlns="" xmlns:a16="http://schemas.microsoft.com/office/drawing/2014/main" id="{29691FBB-D5D3-1246-872C-4562F39438EB}"/>
                  </a:ext>
                </a:extLst>
              </p:cNvPr>
              <p:cNvSpPr txBox="1"/>
              <p:nvPr/>
            </p:nvSpPr>
            <p:spPr>
              <a:xfrm>
                <a:off x="6486765" y="5032772"/>
                <a:ext cx="950595" cy="523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070C0"/>
                    </a:solidFill>
                  </a:rPr>
                  <a:t>PENSEE </a:t>
                </a:r>
                <a:r>
                  <a:rPr lang="en-US" sz="1400" b="1" i="1" dirty="0">
                    <a:solidFill>
                      <a:srgbClr val="0070C0"/>
                    </a:solidFill>
                  </a:rPr>
                  <a:t>CRITIQUE</a:t>
                </a:r>
                <a:endParaRPr lang="pt-BR" sz="1400" b="1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CaixaDeTexto 8">
                <a:extLst>
                  <a:ext uri="{FF2B5EF4-FFF2-40B4-BE49-F238E27FC236}">
                    <a16:creationId xmlns="" xmlns:a16="http://schemas.microsoft.com/office/drawing/2014/main" id="{03AD87CA-B565-AA42-AAAA-1555877A865D}"/>
                  </a:ext>
                </a:extLst>
              </p:cNvPr>
              <p:cNvSpPr txBox="1"/>
              <p:nvPr/>
            </p:nvSpPr>
            <p:spPr>
              <a:xfrm>
                <a:off x="5473332" y="5451869"/>
                <a:ext cx="159194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RESOLUTION </a:t>
                </a:r>
                <a:r>
                  <a:rPr lang="en-US" sz="1400" b="1" i="1" dirty="0" smtClean="0">
                    <a:solidFill>
                      <a:srgbClr val="0070C0"/>
                    </a:solidFill>
                  </a:rPr>
                  <a:t>des </a:t>
                </a:r>
                <a:r>
                  <a:rPr lang="en-US" sz="1400" b="1" i="1" dirty="0">
                    <a:solidFill>
                      <a:srgbClr val="0070C0"/>
                    </a:solidFill>
                  </a:rPr>
                  <a:t>PROBLEMES</a:t>
                </a:r>
                <a:endParaRPr lang="pt-BR" sz="1400" b="1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CaixaDeTexto 8">
                <a:extLst>
                  <a:ext uri="{FF2B5EF4-FFF2-40B4-BE49-F238E27FC236}">
                    <a16:creationId xmlns="" xmlns:a16="http://schemas.microsoft.com/office/drawing/2014/main" id="{EAF7C91A-F671-524D-A9AF-4A6FC6B51286}"/>
                  </a:ext>
                </a:extLst>
              </p:cNvPr>
              <p:cNvSpPr txBox="1"/>
              <p:nvPr/>
            </p:nvSpPr>
            <p:spPr>
              <a:xfrm>
                <a:off x="4825048" y="5021944"/>
                <a:ext cx="1296000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070C0"/>
                    </a:solidFill>
                  </a:rPr>
                  <a:t>PRISE des</a:t>
                </a:r>
              </a:p>
              <a:p>
                <a:pPr algn="ctr"/>
                <a:r>
                  <a:rPr lang="en-US" sz="1400" b="1" i="1" dirty="0" smtClean="0">
                    <a:solidFill>
                      <a:srgbClr val="0070C0"/>
                    </a:solidFill>
                  </a:rPr>
                  <a:t>DÉCISIONS</a:t>
                </a:r>
              </a:p>
            </p:txBody>
          </p:sp>
        </p:grpSp>
        <p:sp>
          <p:nvSpPr>
            <p:cNvPr id="15" name="Demi-tour 14"/>
            <p:cNvSpPr/>
            <p:nvPr/>
          </p:nvSpPr>
          <p:spPr>
            <a:xfrm rot="10800000">
              <a:off x="5267765" y="6338490"/>
              <a:ext cx="1648046" cy="524433"/>
            </a:xfrm>
            <a:prstGeom prst="uturnArrow">
              <a:avLst>
                <a:gd name="adj1" fmla="val 8291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e 65"/>
          <p:cNvGrpSpPr/>
          <p:nvPr>
            <p:custDataLst>
              <p:tags r:id="rId13"/>
            </p:custDataLst>
          </p:nvPr>
        </p:nvGrpSpPr>
        <p:grpSpPr>
          <a:xfrm>
            <a:off x="1198799" y="3924181"/>
            <a:ext cx="1980000" cy="1795843"/>
            <a:chOff x="329608" y="4120547"/>
            <a:chExt cx="1980000" cy="1980000"/>
          </a:xfrm>
        </p:grpSpPr>
        <p:sp>
          <p:nvSpPr>
            <p:cNvPr id="77" name="Ellipse 76"/>
            <p:cNvSpPr/>
            <p:nvPr/>
          </p:nvSpPr>
          <p:spPr>
            <a:xfrm>
              <a:off x="329608" y="4120547"/>
              <a:ext cx="1980000" cy="1980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fr-FR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DÉCISION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78" name="Ellipse 77"/>
            <p:cNvSpPr>
              <a:spLocks noChangeAspect="1"/>
            </p:cNvSpPr>
            <p:nvPr/>
          </p:nvSpPr>
          <p:spPr>
            <a:xfrm>
              <a:off x="824608" y="5106834"/>
              <a:ext cx="990000" cy="990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fr-FR" sz="1000" b="1" dirty="0" smtClean="0">
                  <a:solidFill>
                    <a:prstClr val="black"/>
                  </a:solidFill>
                </a:rPr>
                <a:t>Informations organisées et structurées </a:t>
              </a:r>
              <a:endParaRPr lang="fr-FR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e 16"/>
          <p:cNvGrpSpPr/>
          <p:nvPr>
            <p:custDataLst>
              <p:tags r:id="rId14"/>
            </p:custDataLst>
          </p:nvPr>
        </p:nvGrpSpPr>
        <p:grpSpPr>
          <a:xfrm>
            <a:off x="1" y="4725226"/>
            <a:ext cx="12195660" cy="2132777"/>
            <a:chOff x="1" y="5209778"/>
            <a:chExt cx="12195660" cy="2351485"/>
          </a:xfrm>
        </p:grpSpPr>
        <p:sp>
          <p:nvSpPr>
            <p:cNvPr id="50" name="Triangle rectangle 49"/>
            <p:cNvSpPr/>
            <p:nvPr/>
          </p:nvSpPr>
          <p:spPr>
            <a:xfrm>
              <a:off x="1" y="5209778"/>
              <a:ext cx="3972483" cy="2351485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600" b="1" dirty="0" smtClean="0">
                  <a:solidFill>
                    <a:srgbClr val="E7E6E6">
                      <a:lumMod val="50000"/>
                    </a:srgbClr>
                  </a:solidFill>
                </a:rPr>
                <a:t>Système Planification</a:t>
              </a:r>
              <a:r>
                <a:rPr lang="fr-FR" sz="1600" b="1" dirty="0">
                  <a:solidFill>
                    <a:srgbClr val="E7E6E6">
                      <a:lumMod val="50000"/>
                    </a:srgbClr>
                  </a:solidFill>
                </a:rPr>
                <a:t>, Suivi &amp; Evaluation  </a:t>
              </a:r>
              <a:r>
                <a:rPr lang="fr-FR" sz="1600" b="1" dirty="0">
                  <a:solidFill>
                    <a:srgbClr val="00B050"/>
                  </a:solidFill>
                </a:rPr>
                <a:t>Étapes du </a:t>
              </a:r>
              <a:r>
                <a:rPr lang="fr-FR" sz="1600" b="1" dirty="0" smtClean="0">
                  <a:solidFill>
                    <a:srgbClr val="00B050"/>
                  </a:solidFill>
                </a:rPr>
                <a:t>processus </a:t>
              </a:r>
              <a:endParaRPr lang="fr-FR" sz="1600" dirty="0">
                <a:solidFill>
                  <a:prstClr val="white"/>
                </a:solidFill>
              </a:endParaRPr>
            </a:p>
          </p:txBody>
        </p:sp>
        <p:sp>
          <p:nvSpPr>
            <p:cNvPr id="51" name="Triangle rectangle 50"/>
            <p:cNvSpPr/>
            <p:nvPr/>
          </p:nvSpPr>
          <p:spPr>
            <a:xfrm rot="10800000" flipV="1">
              <a:off x="8487836" y="5289447"/>
              <a:ext cx="3707825" cy="2258792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600" b="1" dirty="0">
                  <a:solidFill>
                    <a:srgbClr val="4472C4"/>
                  </a:solidFill>
                </a:rPr>
                <a:t>Approches, Méthodes et </a:t>
              </a:r>
              <a:r>
                <a:rPr lang="fr-FR" sz="1600" b="1" dirty="0" smtClean="0">
                  <a:solidFill>
                    <a:srgbClr val="4472C4"/>
                  </a:solidFill>
                </a:rPr>
                <a:t>Outils</a:t>
              </a:r>
            </a:p>
            <a:p>
              <a:pPr algn="ctr"/>
              <a:r>
                <a:rPr lang="fr-FR" sz="1600" b="1" dirty="0" smtClean="0">
                  <a:solidFill>
                    <a:srgbClr val="4472C4"/>
                  </a:solidFill>
                </a:rPr>
                <a:t> </a:t>
              </a:r>
              <a:r>
                <a:rPr lang="fr-FR" sz="1600" b="1" dirty="0">
                  <a:solidFill>
                    <a:srgbClr val="C00000"/>
                  </a:solidFill>
                </a:rPr>
                <a:t>Résultats (effets &amp; impacts)</a:t>
              </a:r>
            </a:p>
          </p:txBody>
        </p:sp>
      </p:grpSp>
      <p:grpSp>
        <p:nvGrpSpPr>
          <p:cNvPr id="2" name="Groupe 1"/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180300" y="2083542"/>
            <a:ext cx="3540167" cy="2158217"/>
            <a:chOff x="4180291" y="2239828"/>
            <a:chExt cx="3933520" cy="2643930"/>
          </a:xfrm>
        </p:grpSpPr>
        <p:pic>
          <p:nvPicPr>
            <p:cNvPr id="53" name="Gráfico 54" descr="Utilizadores">
              <a:extLst>
                <a:ext uri="{FF2B5EF4-FFF2-40B4-BE49-F238E27FC236}">
                  <a16:creationId xmlns:a16="http://schemas.microsoft.com/office/drawing/2014/main" xmlns="" id="{A5426E23-AC81-E041-A95F-7F7C4C3C2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 r="63605" b="44996"/>
            <a:stretch/>
          </p:blipFill>
          <p:spPr>
            <a:xfrm>
              <a:off x="4436216" y="2239828"/>
              <a:ext cx="870829" cy="1227761"/>
            </a:xfrm>
            <a:prstGeom prst="rect">
              <a:avLst/>
            </a:prstGeom>
          </p:spPr>
        </p:pic>
        <p:pic>
          <p:nvPicPr>
            <p:cNvPr id="54" name="Gráfico 55" descr="Utilizadores">
              <a:extLst>
                <a:ext uri="{FF2B5EF4-FFF2-40B4-BE49-F238E27FC236}">
                  <a16:creationId xmlns:a16="http://schemas.microsoft.com/office/drawing/2014/main" xmlns="" id="{2895AFDE-94DE-E74B-8ECF-D638AFB84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 l="62721" b="41806"/>
            <a:stretch/>
          </p:blipFill>
          <p:spPr>
            <a:xfrm>
              <a:off x="6234188" y="2242619"/>
              <a:ext cx="891979" cy="1298975"/>
            </a:xfrm>
            <a:prstGeom prst="rect">
              <a:avLst/>
            </a:prstGeom>
          </p:spPr>
        </p:pic>
        <p:pic>
          <p:nvPicPr>
            <p:cNvPr id="55" name="Gráfico 2" descr="Vaqueiro">
              <a:extLst>
                <a:ext uri="{FF2B5EF4-FFF2-40B4-BE49-F238E27FC236}">
                  <a16:creationId xmlns:a16="http://schemas.microsoft.com/office/drawing/2014/main" xmlns="" id="{B02F662F-5B64-6D49-B9FB-DC100680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p:blipFill>
          <p:spPr>
            <a:xfrm>
              <a:off x="5088098" y="2911774"/>
              <a:ext cx="1415241" cy="1320277"/>
            </a:xfrm>
            <a:prstGeom prst="rect">
              <a:avLst/>
            </a:prstGeom>
          </p:spPr>
        </p:pic>
        <p:pic>
          <p:nvPicPr>
            <p:cNvPr id="56" name="Gráfico 60" descr="ONG's">
              <a:extLst>
                <a:ext uri="{FF2B5EF4-FFF2-40B4-BE49-F238E27FC236}">
                  <a16:creationId xmlns:a16="http://schemas.microsoft.com/office/drawing/2014/main" xmlns="" id="{D0E79033-2CEE-8143-B2B3-D0750666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rcRect r="63605" b="44996"/>
            <a:stretch/>
          </p:blipFill>
          <p:spPr>
            <a:xfrm>
              <a:off x="4333400" y="3312151"/>
              <a:ext cx="870829" cy="1227762"/>
            </a:xfrm>
            <a:prstGeom prst="rect">
              <a:avLst/>
            </a:prstGeom>
          </p:spPr>
        </p:pic>
        <p:pic>
          <p:nvPicPr>
            <p:cNvPr id="57" name="Gráfico 62" descr="Utilizadores">
              <a:extLst>
                <a:ext uri="{FF2B5EF4-FFF2-40B4-BE49-F238E27FC236}">
                  <a16:creationId xmlns:a16="http://schemas.microsoft.com/office/drawing/2014/main" xmlns="" id="{4511A874-C414-0C49-BB69-BEBE7AF7F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rcRect l="62721" b="41806"/>
            <a:stretch/>
          </p:blipFill>
          <p:spPr>
            <a:xfrm>
              <a:off x="6351434" y="3311384"/>
              <a:ext cx="891980" cy="1298976"/>
            </a:xfrm>
            <a:prstGeom prst="rect">
              <a:avLst/>
            </a:prstGeom>
          </p:spPr>
        </p:pic>
        <p:sp>
          <p:nvSpPr>
            <p:cNvPr id="58" name="CaixaDeTexto 22">
              <a:extLst>
                <a:ext uri="{FF2B5EF4-FFF2-40B4-BE49-F238E27FC236}">
                  <a16:creationId xmlns:a16="http://schemas.microsoft.com/office/drawing/2014/main" xmlns="" id="{B04FA3B8-AC9E-D644-9008-C219C442A1DE}"/>
                </a:ext>
              </a:extLst>
            </p:cNvPr>
            <p:cNvSpPr txBox="1"/>
            <p:nvPr/>
          </p:nvSpPr>
          <p:spPr>
            <a:xfrm>
              <a:off x="4180291" y="4431307"/>
              <a:ext cx="809646" cy="4524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white">
                      <a:lumMod val="50000"/>
                    </a:prstClr>
                  </a:solidFill>
                </a:rPr>
                <a:t>ONG’</a:t>
              </a:r>
              <a:r>
                <a:rPr lang="en-US" b="1" dirty="0">
                  <a:solidFill>
                    <a:prstClr val="white">
                      <a:lumMod val="50000"/>
                    </a:prstClr>
                  </a:solidFill>
                </a:rPr>
                <a:t>s</a:t>
              </a:r>
            </a:p>
          </p:txBody>
        </p:sp>
        <p:sp>
          <p:nvSpPr>
            <p:cNvPr id="61" name="CaixaDeTexto 63">
              <a:extLst>
                <a:ext uri="{FF2B5EF4-FFF2-40B4-BE49-F238E27FC236}">
                  <a16:creationId xmlns:a16="http://schemas.microsoft.com/office/drawing/2014/main" xmlns="" id="{E59FF6D8-5998-2840-A814-26D34B468A70}"/>
                </a:ext>
              </a:extLst>
            </p:cNvPr>
            <p:cNvSpPr txBox="1"/>
            <p:nvPr/>
          </p:nvSpPr>
          <p:spPr>
            <a:xfrm>
              <a:off x="4311594" y="3374254"/>
              <a:ext cx="747200" cy="41474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50000"/>
                    </a:prstClr>
                  </a:solidFill>
                </a:rPr>
                <a:t>PTF</a:t>
              </a:r>
            </a:p>
          </p:txBody>
        </p:sp>
        <p:sp>
          <p:nvSpPr>
            <p:cNvPr id="63" name="CaixaDeTexto 64">
              <a:extLst>
                <a:ext uri="{FF2B5EF4-FFF2-40B4-BE49-F238E27FC236}">
                  <a16:creationId xmlns:a16="http://schemas.microsoft.com/office/drawing/2014/main" xmlns="" id="{B26308D3-3A26-F04A-A26D-9ADD80A4DBB8}"/>
                </a:ext>
              </a:extLst>
            </p:cNvPr>
            <p:cNvSpPr txBox="1"/>
            <p:nvPr/>
          </p:nvSpPr>
          <p:spPr>
            <a:xfrm>
              <a:off x="6447959" y="3398200"/>
              <a:ext cx="1340808" cy="4147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prstClr val="white">
                      <a:lumMod val="50000"/>
                    </a:prstClr>
                  </a:solidFill>
                </a:rPr>
                <a:t>Équipe</a:t>
              </a:r>
              <a:r>
                <a:rPr lang="en-US" sz="1600" b="1" dirty="0">
                  <a:solidFill>
                    <a:prstClr val="white">
                      <a:lumMod val="50000"/>
                    </a:prstClr>
                  </a:solidFill>
                </a:rPr>
                <a:t> GAP</a:t>
              </a:r>
            </a:p>
          </p:txBody>
        </p:sp>
        <p:sp>
          <p:nvSpPr>
            <p:cNvPr id="64" name="CaixaDeTexto 78">
              <a:extLst>
                <a:ext uri="{FF2B5EF4-FFF2-40B4-BE49-F238E27FC236}">
                  <a16:creationId xmlns:a16="http://schemas.microsoft.com/office/drawing/2014/main" xmlns="" id="{F72B53E1-87E1-D04F-9C5A-C7D80DA6BAB4}"/>
                </a:ext>
              </a:extLst>
            </p:cNvPr>
            <p:cNvSpPr txBox="1"/>
            <p:nvPr/>
          </p:nvSpPr>
          <p:spPr>
            <a:xfrm>
              <a:off x="5302545" y="4182637"/>
              <a:ext cx="890865" cy="41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prstClr val="black"/>
                  </a:solidFill>
                </a:rPr>
                <a:t>COACH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CaixaDeTexto 79">
              <a:extLst>
                <a:ext uri="{FF2B5EF4-FFF2-40B4-BE49-F238E27FC236}">
                  <a16:creationId xmlns:a16="http://schemas.microsoft.com/office/drawing/2014/main" xmlns="" id="{AB32FA02-49B4-5346-9C1F-4D8B759AA370}"/>
                </a:ext>
              </a:extLst>
            </p:cNvPr>
            <p:cNvSpPr txBox="1"/>
            <p:nvPr/>
          </p:nvSpPr>
          <p:spPr>
            <a:xfrm>
              <a:off x="6600517" y="4468198"/>
              <a:ext cx="1513294" cy="414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prstClr val="white">
                      <a:lumMod val="50000"/>
                    </a:prstClr>
                  </a:solidFill>
                </a:rPr>
                <a:t>Communauté</a:t>
              </a:r>
              <a:endParaRPr lang="en-US" sz="16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1" name="Groupe 10"/>
          <p:cNvGrpSpPr/>
          <p:nvPr>
            <p:custDataLst>
              <p:tags r:id="rId16"/>
            </p:custDataLst>
          </p:nvPr>
        </p:nvGrpSpPr>
        <p:grpSpPr>
          <a:xfrm>
            <a:off x="3926546" y="5884651"/>
            <a:ext cx="4328857" cy="815557"/>
            <a:chOff x="3926541" y="6488098"/>
            <a:chExt cx="4328857" cy="899189"/>
          </a:xfrm>
        </p:grpSpPr>
        <p:sp>
          <p:nvSpPr>
            <p:cNvPr id="34" name="Caixa de Texto 73">
              <a:extLst>
                <a:ext uri="{FF2B5EF4-FFF2-40B4-BE49-F238E27FC236}">
                  <a16:creationId xmlns="" xmlns:a16="http://schemas.microsoft.com/office/drawing/2014/main" id="{68FE8136-0B2E-A541-9AA9-E8E496347F1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 rot="10800000" flipV="1">
              <a:off x="5208012" y="6939013"/>
              <a:ext cx="1779520" cy="44827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400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EVALUATION</a:t>
              </a:r>
              <a:endParaRPr lang="pt-BR" sz="1200" dirty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7278146">
              <a:off x="4272171" y="6181212"/>
              <a:ext cx="779686" cy="1470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Décision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 rot="14718870">
              <a:off x="7130082" y="6142468"/>
              <a:ext cx="779686" cy="1470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Analyse</a:t>
              </a:r>
            </a:p>
          </p:txBody>
        </p:sp>
      </p:grpSp>
      <p:grpSp>
        <p:nvGrpSpPr>
          <p:cNvPr id="23" name="Groupe 22"/>
          <p:cNvGrpSpPr/>
          <p:nvPr>
            <p:custDataLst>
              <p:tags r:id="rId17"/>
            </p:custDataLst>
          </p:nvPr>
        </p:nvGrpSpPr>
        <p:grpSpPr>
          <a:xfrm>
            <a:off x="8706423" y="1666172"/>
            <a:ext cx="1677470" cy="3960999"/>
            <a:chOff x="8714112" y="1872957"/>
            <a:chExt cx="1677470" cy="4367185"/>
          </a:xfrm>
        </p:grpSpPr>
        <p:sp>
          <p:nvSpPr>
            <p:cNvPr id="36" name="CaixaDeTexto 8">
              <a:extLst>
                <a:ext uri="{FF2B5EF4-FFF2-40B4-BE49-F238E27FC236}">
                  <a16:creationId xmlns="" xmlns:a16="http://schemas.microsoft.com/office/drawing/2014/main" id="{BEE178B3-E0A8-0645-9697-66AB65332BB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8851825" y="1872957"/>
              <a:ext cx="1271282" cy="576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4472C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IMET OU AUTRE OUTIL </a:t>
              </a:r>
              <a:endParaRPr lang="fr-FR" sz="12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CaixaDeTexto 8">
              <a:extLst>
                <a:ext uri="{FF2B5EF4-FFF2-40B4-BE49-F238E27FC236}">
                  <a16:creationId xmlns="" xmlns:a16="http://schemas.microsoft.com/office/drawing/2014/main" id="{7E29C11F-092D-C74A-8534-667B4EC604C6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8894177" y="3526966"/>
              <a:ext cx="1117600" cy="814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472C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CAMPAGNE </a:t>
              </a:r>
              <a:r>
                <a:rPr lang="en-US" sz="1400" b="1" dirty="0" smtClean="0">
                  <a:solidFill>
                    <a:srgbClr val="4472C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IMET OU AUTRE</a:t>
              </a:r>
              <a:endParaRPr lang="pt-BR" sz="12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76" name="Agrupar 75">
              <a:extLst>
                <a:ext uri="{FF2B5EF4-FFF2-40B4-BE49-F238E27FC236}">
                  <a16:creationId xmlns="" xmlns:a16="http://schemas.microsoft.com/office/drawing/2014/main" id="{D1CCEB17-DA08-0047-99D3-B4A8DDEED4DD}"/>
                </a:ext>
              </a:extLst>
            </p:cNvPr>
            <p:cNvGrpSpPr/>
            <p:nvPr/>
          </p:nvGrpSpPr>
          <p:grpSpPr>
            <a:xfrm>
              <a:off x="8714112" y="2555943"/>
              <a:ext cx="1555115" cy="901166"/>
              <a:chOff x="5686157" y="1904982"/>
              <a:chExt cx="1555115" cy="817349"/>
            </a:xfrm>
          </p:grpSpPr>
          <p:sp>
            <p:nvSpPr>
              <p:cNvPr id="48" name="CaixaDeTexto 57">
                <a:extLst>
                  <a:ext uri="{FF2B5EF4-FFF2-40B4-BE49-F238E27FC236}">
                    <a16:creationId xmlns="" xmlns:a16="http://schemas.microsoft.com/office/drawing/2014/main" id="{20C5959B-D8F7-5343-9BFD-DBA349078F23}"/>
                  </a:ext>
                </a:extLst>
              </p:cNvPr>
              <p:cNvSpPr txBox="1"/>
              <p:nvPr/>
            </p:nvSpPr>
            <p:spPr>
              <a:xfrm>
                <a:off x="5686157" y="2145751"/>
                <a:ext cx="1555115" cy="576580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1400" b="1" dirty="0">
                    <a:solidFill>
                      <a:srgbClr val="E7E6E6">
                        <a:lumMod val="5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CONTEXTE D’INTERVENTION</a:t>
                </a:r>
                <a:endParaRPr lang="pt-BR" sz="1200" dirty="0">
                  <a:solidFill>
                    <a:srgbClr val="E7E6E6">
                      <a:lumMod val="5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8" name="Gráfico 66" descr="Inseto debaixo de uma lupa">
                <a:extLst>
                  <a:ext uri="{FF2B5EF4-FFF2-40B4-BE49-F238E27FC236}">
                    <a16:creationId xmlns="" xmlns:a16="http://schemas.microsoft.com/office/drawing/2014/main" id="{CB37CBBE-17CD-9B40-A78A-E6F2B338311E}"/>
                  </a:ext>
                </a:extLst>
              </p:cNvPr>
              <p:cNvGrpSpPr/>
              <p:nvPr/>
            </p:nvGrpSpPr>
            <p:grpSpPr>
              <a:xfrm>
                <a:off x="5842684" y="1904982"/>
                <a:ext cx="532342" cy="498475"/>
                <a:chOff x="9749590" y="1147802"/>
                <a:chExt cx="762000" cy="762000"/>
              </a:xfrm>
            </p:grpSpPr>
            <p:sp>
              <p:nvSpPr>
                <p:cNvPr id="72" name="Forma Livre 71">
                  <a:extLst>
                    <a:ext uri="{FF2B5EF4-FFF2-40B4-BE49-F238E27FC236}">
                      <a16:creationId xmlns="" xmlns:a16="http://schemas.microsoft.com/office/drawing/2014/main" id="{6691C8A3-E815-F940-8F93-266C3DCB5FD1}"/>
                    </a:ext>
                  </a:extLst>
                </p:cNvPr>
                <p:cNvSpPr/>
                <p:nvPr/>
              </p:nvSpPr>
              <p:spPr>
                <a:xfrm>
                  <a:off x="9749590" y="1147802"/>
                  <a:ext cx="762000" cy="762000"/>
                </a:xfrm>
                <a:custGeom>
                  <a:avLst/>
                  <a:gdLst>
                    <a:gd name="connsiteX0" fmla="*/ 26914 w 762000"/>
                    <a:gd name="connsiteY0" fmla="*/ 742478 h 762000"/>
                    <a:gd name="connsiteX1" fmla="*/ 121207 w 762000"/>
                    <a:gd name="connsiteY1" fmla="*/ 742483 h 762000"/>
                    <a:gd name="connsiteX2" fmla="*/ 121212 w 762000"/>
                    <a:gd name="connsiteY2" fmla="*/ 742478 h 762000"/>
                    <a:gd name="connsiteX3" fmla="*/ 240750 w 762000"/>
                    <a:gd name="connsiteY3" fmla="*/ 622940 h 762000"/>
                    <a:gd name="connsiteX4" fmla="*/ 259134 w 762000"/>
                    <a:gd name="connsiteY4" fmla="*/ 563599 h 762000"/>
                    <a:gd name="connsiteX5" fmla="*/ 300758 w 762000"/>
                    <a:gd name="connsiteY5" fmla="*/ 521498 h 762000"/>
                    <a:gd name="connsiteX6" fmla="*/ 702693 w 762000"/>
                    <a:gd name="connsiteY6" fmla="*/ 468158 h 762000"/>
                    <a:gd name="connsiteX7" fmla="*/ 649353 w 762000"/>
                    <a:gd name="connsiteY7" fmla="*/ 66223 h 762000"/>
                    <a:gd name="connsiteX8" fmla="*/ 247418 w 762000"/>
                    <a:gd name="connsiteY8" fmla="*/ 119563 h 762000"/>
                    <a:gd name="connsiteX9" fmla="*/ 247418 w 762000"/>
                    <a:gd name="connsiteY9" fmla="*/ 468158 h 762000"/>
                    <a:gd name="connsiteX10" fmla="*/ 205317 w 762000"/>
                    <a:gd name="connsiteY10" fmla="*/ 510259 h 762000"/>
                    <a:gd name="connsiteX11" fmla="*/ 145977 w 762000"/>
                    <a:gd name="connsiteY11" fmla="*/ 528642 h 762000"/>
                    <a:gd name="connsiteX12" fmla="*/ 26914 w 762000"/>
                    <a:gd name="connsiteY12" fmla="*/ 647705 h 762000"/>
                    <a:gd name="connsiteX13" fmla="*/ 26432 w 762000"/>
                    <a:gd name="connsiteY13" fmla="*/ 741996 h 762000"/>
                    <a:gd name="connsiteX14" fmla="*/ 26914 w 762000"/>
                    <a:gd name="connsiteY14" fmla="*/ 742478 h 762000"/>
                    <a:gd name="connsiteX15" fmla="*/ 245513 w 762000"/>
                    <a:gd name="connsiteY15" fmla="*/ 294803 h 762000"/>
                    <a:gd name="connsiteX16" fmla="*/ 474113 w 762000"/>
                    <a:gd name="connsiteY16" fmla="*/ 66203 h 762000"/>
                    <a:gd name="connsiteX17" fmla="*/ 702713 w 762000"/>
                    <a:gd name="connsiteY17" fmla="*/ 294803 h 762000"/>
                    <a:gd name="connsiteX18" fmla="*/ 474113 w 762000"/>
                    <a:gd name="connsiteY18" fmla="*/ 523403 h 762000"/>
                    <a:gd name="connsiteX19" fmla="*/ 245513 w 762000"/>
                    <a:gd name="connsiteY19" fmla="*/ 294803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62000" h="762000">
                      <a:moveTo>
                        <a:pt x="26914" y="742478"/>
                      </a:moveTo>
                      <a:cubicBezTo>
                        <a:pt x="52951" y="768518"/>
                        <a:pt x="95167" y="768520"/>
                        <a:pt x="121207" y="742483"/>
                      </a:cubicBezTo>
                      <a:cubicBezTo>
                        <a:pt x="121209" y="742481"/>
                        <a:pt x="121210" y="742480"/>
                        <a:pt x="121212" y="742478"/>
                      </a:cubicBezTo>
                      <a:lnTo>
                        <a:pt x="240750" y="622940"/>
                      </a:lnTo>
                      <a:cubicBezTo>
                        <a:pt x="256282" y="607397"/>
                        <a:pt x="263158" y="585200"/>
                        <a:pt x="259134" y="563599"/>
                      </a:cubicBezTo>
                      <a:lnTo>
                        <a:pt x="300758" y="521498"/>
                      </a:lnTo>
                      <a:cubicBezTo>
                        <a:pt x="426478" y="617760"/>
                        <a:pt x="606430" y="593879"/>
                        <a:pt x="702693" y="468158"/>
                      </a:cubicBezTo>
                      <a:cubicBezTo>
                        <a:pt x="798955" y="342438"/>
                        <a:pt x="775073" y="162486"/>
                        <a:pt x="649353" y="66223"/>
                      </a:cubicBezTo>
                      <a:cubicBezTo>
                        <a:pt x="523631" y="-30038"/>
                        <a:pt x="343679" y="-6157"/>
                        <a:pt x="247418" y="119563"/>
                      </a:cubicBezTo>
                      <a:cubicBezTo>
                        <a:pt x="168664" y="222418"/>
                        <a:pt x="168664" y="365304"/>
                        <a:pt x="247418" y="468158"/>
                      </a:cubicBezTo>
                      <a:lnTo>
                        <a:pt x="205317" y="510259"/>
                      </a:lnTo>
                      <a:cubicBezTo>
                        <a:pt x="183717" y="506235"/>
                        <a:pt x="161520" y="513111"/>
                        <a:pt x="145977" y="528642"/>
                      </a:cubicBezTo>
                      <a:lnTo>
                        <a:pt x="26914" y="647705"/>
                      </a:lnTo>
                      <a:cubicBezTo>
                        <a:pt x="743" y="673610"/>
                        <a:pt x="527" y="715826"/>
                        <a:pt x="26432" y="741996"/>
                      </a:cubicBezTo>
                      <a:cubicBezTo>
                        <a:pt x="26592" y="742157"/>
                        <a:pt x="26752" y="742318"/>
                        <a:pt x="26914" y="742478"/>
                      </a:cubicBezTo>
                      <a:close/>
                      <a:moveTo>
                        <a:pt x="245513" y="294803"/>
                      </a:moveTo>
                      <a:cubicBezTo>
                        <a:pt x="245513" y="168551"/>
                        <a:pt x="347861" y="66203"/>
                        <a:pt x="474113" y="66203"/>
                      </a:cubicBezTo>
                      <a:cubicBezTo>
                        <a:pt x="600365" y="66203"/>
                        <a:pt x="702713" y="168551"/>
                        <a:pt x="702713" y="294803"/>
                      </a:cubicBezTo>
                      <a:cubicBezTo>
                        <a:pt x="702713" y="421055"/>
                        <a:pt x="600365" y="523403"/>
                        <a:pt x="474113" y="523403"/>
                      </a:cubicBezTo>
                      <a:cubicBezTo>
                        <a:pt x="348012" y="523038"/>
                        <a:pt x="245879" y="420904"/>
                        <a:pt x="245513" y="2948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orma Livre 72">
                  <a:extLst>
                    <a:ext uri="{FF2B5EF4-FFF2-40B4-BE49-F238E27FC236}">
                      <a16:creationId xmlns="" xmlns:a16="http://schemas.microsoft.com/office/drawing/2014/main" id="{4B743447-AF39-8644-8AEB-F82FCDC05384}"/>
                    </a:ext>
                  </a:extLst>
                </p:cNvPr>
                <p:cNvSpPr/>
                <p:nvPr/>
              </p:nvSpPr>
              <p:spPr>
                <a:xfrm>
                  <a:off x="10064558" y="1339934"/>
                  <a:ext cx="314325" cy="257175"/>
                </a:xfrm>
                <a:custGeom>
                  <a:avLst/>
                  <a:gdLst>
                    <a:gd name="connsiteX0" fmla="*/ 306782 w 314325"/>
                    <a:gd name="connsiteY0" fmla="*/ 164012 h 257175"/>
                    <a:gd name="connsiteX1" fmla="*/ 263252 w 314325"/>
                    <a:gd name="connsiteY1" fmla="*/ 120864 h 257175"/>
                    <a:gd name="connsiteX2" fmla="*/ 258014 w 314325"/>
                    <a:gd name="connsiteY2" fmla="*/ 118769 h 257175"/>
                    <a:gd name="connsiteX3" fmla="*/ 231153 w 314325"/>
                    <a:gd name="connsiteY3" fmla="*/ 118769 h 257175"/>
                    <a:gd name="connsiteX4" fmla="*/ 227915 w 314325"/>
                    <a:gd name="connsiteY4" fmla="*/ 101624 h 257175"/>
                    <a:gd name="connsiteX5" fmla="*/ 262776 w 314325"/>
                    <a:gd name="connsiteY5" fmla="*/ 94956 h 257175"/>
                    <a:gd name="connsiteX6" fmla="*/ 271349 w 314325"/>
                    <a:gd name="connsiteY6" fmla="*/ 86574 h 257175"/>
                    <a:gd name="connsiteX7" fmla="*/ 285922 w 314325"/>
                    <a:gd name="connsiteY7" fmla="*/ 20756 h 257175"/>
                    <a:gd name="connsiteX8" fmla="*/ 277925 w 314325"/>
                    <a:gd name="connsiteY8" fmla="*/ 7489 h 257175"/>
                    <a:gd name="connsiteX9" fmla="*/ 277635 w 314325"/>
                    <a:gd name="connsiteY9" fmla="*/ 7421 h 257175"/>
                    <a:gd name="connsiteX10" fmla="*/ 264729 w 314325"/>
                    <a:gd name="connsiteY10" fmla="*/ 15491 h 257175"/>
                    <a:gd name="connsiteX11" fmla="*/ 264681 w 314325"/>
                    <a:gd name="connsiteY11" fmla="*/ 15708 h 257175"/>
                    <a:gd name="connsiteX12" fmla="*/ 251632 w 314325"/>
                    <a:gd name="connsiteY12" fmla="*/ 74573 h 257175"/>
                    <a:gd name="connsiteX13" fmla="*/ 221914 w 314325"/>
                    <a:gd name="connsiteY13" fmla="*/ 80192 h 257175"/>
                    <a:gd name="connsiteX14" fmla="*/ 214865 w 314325"/>
                    <a:gd name="connsiteY14" fmla="*/ 64571 h 257175"/>
                    <a:gd name="connsiteX15" fmla="*/ 103423 w 314325"/>
                    <a:gd name="connsiteY15" fmla="*/ 64571 h 257175"/>
                    <a:gd name="connsiteX16" fmla="*/ 96374 w 314325"/>
                    <a:gd name="connsiteY16" fmla="*/ 80478 h 257175"/>
                    <a:gd name="connsiteX17" fmla="*/ 66656 w 314325"/>
                    <a:gd name="connsiteY17" fmla="*/ 74858 h 257175"/>
                    <a:gd name="connsiteX18" fmla="*/ 53702 w 314325"/>
                    <a:gd name="connsiteY18" fmla="*/ 15994 h 257175"/>
                    <a:gd name="connsiteX19" fmla="*/ 40047 w 314325"/>
                    <a:gd name="connsiteY19" fmla="*/ 8679 h 257175"/>
                    <a:gd name="connsiteX20" fmla="*/ 32366 w 314325"/>
                    <a:gd name="connsiteY20" fmla="*/ 20661 h 257175"/>
                    <a:gd name="connsiteX21" fmla="*/ 46940 w 314325"/>
                    <a:gd name="connsiteY21" fmla="*/ 86479 h 257175"/>
                    <a:gd name="connsiteX22" fmla="*/ 55512 w 314325"/>
                    <a:gd name="connsiteY22" fmla="*/ 94861 h 257175"/>
                    <a:gd name="connsiteX23" fmla="*/ 90374 w 314325"/>
                    <a:gd name="connsiteY23" fmla="*/ 101528 h 257175"/>
                    <a:gd name="connsiteX24" fmla="*/ 87230 w 314325"/>
                    <a:gd name="connsiteY24" fmla="*/ 118673 h 257175"/>
                    <a:gd name="connsiteX25" fmla="*/ 59989 w 314325"/>
                    <a:gd name="connsiteY25" fmla="*/ 118673 h 257175"/>
                    <a:gd name="connsiteX26" fmla="*/ 54655 w 314325"/>
                    <a:gd name="connsiteY26" fmla="*/ 120769 h 257175"/>
                    <a:gd name="connsiteX27" fmla="*/ 11507 w 314325"/>
                    <a:gd name="connsiteY27" fmla="*/ 164012 h 257175"/>
                    <a:gd name="connsiteX28" fmla="*/ 9316 w 314325"/>
                    <a:gd name="connsiteY28" fmla="*/ 179252 h 257175"/>
                    <a:gd name="connsiteX29" fmla="*/ 24556 w 314325"/>
                    <a:gd name="connsiteY29" fmla="*/ 181443 h 257175"/>
                    <a:gd name="connsiteX30" fmla="*/ 65704 w 314325"/>
                    <a:gd name="connsiteY30" fmla="*/ 140009 h 257175"/>
                    <a:gd name="connsiteX31" fmla="*/ 84754 w 314325"/>
                    <a:gd name="connsiteY31" fmla="*/ 140009 h 257175"/>
                    <a:gd name="connsiteX32" fmla="*/ 84754 w 314325"/>
                    <a:gd name="connsiteY32" fmla="*/ 148582 h 257175"/>
                    <a:gd name="connsiteX33" fmla="*/ 86754 w 314325"/>
                    <a:gd name="connsiteY33" fmla="*/ 165441 h 257175"/>
                    <a:gd name="connsiteX34" fmla="*/ 58941 w 314325"/>
                    <a:gd name="connsiteY34" fmla="*/ 172394 h 257175"/>
                    <a:gd name="connsiteX35" fmla="*/ 51321 w 314325"/>
                    <a:gd name="connsiteY35" fmla="*/ 179252 h 257175"/>
                    <a:gd name="connsiteX36" fmla="*/ 28556 w 314325"/>
                    <a:gd name="connsiteY36" fmla="*/ 241546 h 257175"/>
                    <a:gd name="connsiteX37" fmla="*/ 35033 w 314325"/>
                    <a:gd name="connsiteY37" fmla="*/ 255548 h 257175"/>
                    <a:gd name="connsiteX38" fmla="*/ 38748 w 314325"/>
                    <a:gd name="connsiteY38" fmla="*/ 256214 h 257175"/>
                    <a:gd name="connsiteX39" fmla="*/ 49035 w 314325"/>
                    <a:gd name="connsiteY39" fmla="*/ 249071 h 257175"/>
                    <a:gd name="connsiteX40" fmla="*/ 69800 w 314325"/>
                    <a:gd name="connsiteY40" fmla="*/ 191921 h 257175"/>
                    <a:gd name="connsiteX41" fmla="*/ 94946 w 314325"/>
                    <a:gd name="connsiteY41" fmla="*/ 185634 h 257175"/>
                    <a:gd name="connsiteX42" fmla="*/ 146476 w 314325"/>
                    <a:gd name="connsiteY42" fmla="*/ 220972 h 257175"/>
                    <a:gd name="connsiteX43" fmla="*/ 150000 w 314325"/>
                    <a:gd name="connsiteY43" fmla="*/ 219829 h 257175"/>
                    <a:gd name="connsiteX44" fmla="*/ 150000 w 314325"/>
                    <a:gd name="connsiteY44" fmla="*/ 140771 h 257175"/>
                    <a:gd name="connsiteX45" fmla="*/ 159525 w 314325"/>
                    <a:gd name="connsiteY45" fmla="*/ 131246 h 257175"/>
                    <a:gd name="connsiteX46" fmla="*/ 169050 w 314325"/>
                    <a:gd name="connsiteY46" fmla="*/ 140771 h 257175"/>
                    <a:gd name="connsiteX47" fmla="*/ 169050 w 314325"/>
                    <a:gd name="connsiteY47" fmla="*/ 220019 h 257175"/>
                    <a:gd name="connsiteX48" fmla="*/ 172574 w 314325"/>
                    <a:gd name="connsiteY48" fmla="*/ 221162 h 257175"/>
                    <a:gd name="connsiteX49" fmla="*/ 224105 w 314325"/>
                    <a:gd name="connsiteY49" fmla="*/ 185825 h 257175"/>
                    <a:gd name="connsiteX50" fmla="*/ 249251 w 314325"/>
                    <a:gd name="connsiteY50" fmla="*/ 192111 h 257175"/>
                    <a:gd name="connsiteX51" fmla="*/ 270110 w 314325"/>
                    <a:gd name="connsiteY51" fmla="*/ 249261 h 257175"/>
                    <a:gd name="connsiteX52" fmla="*/ 280302 w 314325"/>
                    <a:gd name="connsiteY52" fmla="*/ 256405 h 257175"/>
                    <a:gd name="connsiteX53" fmla="*/ 284017 w 314325"/>
                    <a:gd name="connsiteY53" fmla="*/ 255738 h 257175"/>
                    <a:gd name="connsiteX54" fmla="*/ 290494 w 314325"/>
                    <a:gd name="connsiteY54" fmla="*/ 241736 h 257175"/>
                    <a:gd name="connsiteX55" fmla="*/ 267348 w 314325"/>
                    <a:gd name="connsiteY55" fmla="*/ 178871 h 257175"/>
                    <a:gd name="connsiteX56" fmla="*/ 259728 w 314325"/>
                    <a:gd name="connsiteY56" fmla="*/ 172013 h 257175"/>
                    <a:gd name="connsiteX57" fmla="*/ 231915 w 314325"/>
                    <a:gd name="connsiteY57" fmla="*/ 165060 h 257175"/>
                    <a:gd name="connsiteX58" fmla="*/ 233915 w 314325"/>
                    <a:gd name="connsiteY58" fmla="*/ 148201 h 257175"/>
                    <a:gd name="connsiteX59" fmla="*/ 233915 w 314325"/>
                    <a:gd name="connsiteY59" fmla="*/ 139628 h 257175"/>
                    <a:gd name="connsiteX60" fmla="*/ 252965 w 314325"/>
                    <a:gd name="connsiteY60" fmla="*/ 139628 h 257175"/>
                    <a:gd name="connsiteX61" fmla="*/ 294113 w 314325"/>
                    <a:gd name="connsiteY61" fmla="*/ 181062 h 257175"/>
                    <a:gd name="connsiteX62" fmla="*/ 309439 w 314325"/>
                    <a:gd name="connsiteY62" fmla="*/ 182035 h 257175"/>
                    <a:gd name="connsiteX63" fmla="*/ 310412 w 314325"/>
                    <a:gd name="connsiteY63" fmla="*/ 166710 h 257175"/>
                    <a:gd name="connsiteX64" fmla="*/ 306782 w 314325"/>
                    <a:gd name="connsiteY64" fmla="*/ 164012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14325" h="257175">
                      <a:moveTo>
                        <a:pt x="306782" y="164012"/>
                      </a:moveTo>
                      <a:lnTo>
                        <a:pt x="263252" y="120864"/>
                      </a:lnTo>
                      <a:cubicBezTo>
                        <a:pt x="261728" y="119704"/>
                        <a:pt x="259918" y="118980"/>
                        <a:pt x="258014" y="118769"/>
                      </a:cubicBezTo>
                      <a:lnTo>
                        <a:pt x="231153" y="118769"/>
                      </a:lnTo>
                      <a:cubicBezTo>
                        <a:pt x="230201" y="113054"/>
                        <a:pt x="229153" y="107243"/>
                        <a:pt x="227915" y="101624"/>
                      </a:cubicBezTo>
                      <a:lnTo>
                        <a:pt x="262776" y="94956"/>
                      </a:lnTo>
                      <a:cubicBezTo>
                        <a:pt x="267069" y="94160"/>
                        <a:pt x="270456" y="90848"/>
                        <a:pt x="271349" y="86574"/>
                      </a:cubicBezTo>
                      <a:lnTo>
                        <a:pt x="285922" y="20756"/>
                      </a:lnTo>
                      <a:cubicBezTo>
                        <a:pt x="287377" y="14884"/>
                        <a:pt x="283797" y="8944"/>
                        <a:pt x="277925" y="7489"/>
                      </a:cubicBezTo>
                      <a:cubicBezTo>
                        <a:pt x="277829" y="7465"/>
                        <a:pt x="277732" y="7442"/>
                        <a:pt x="277635" y="7421"/>
                      </a:cubicBezTo>
                      <a:cubicBezTo>
                        <a:pt x="271843" y="6086"/>
                        <a:pt x="266064" y="9699"/>
                        <a:pt x="264729" y="15491"/>
                      </a:cubicBezTo>
                      <a:cubicBezTo>
                        <a:pt x="264713" y="15563"/>
                        <a:pt x="264696" y="15636"/>
                        <a:pt x="264681" y="15708"/>
                      </a:cubicBezTo>
                      <a:lnTo>
                        <a:pt x="251632" y="74573"/>
                      </a:lnTo>
                      <a:lnTo>
                        <a:pt x="221914" y="80192"/>
                      </a:lnTo>
                      <a:cubicBezTo>
                        <a:pt x="220246" y="74704"/>
                        <a:pt x="217877" y="69454"/>
                        <a:pt x="214865" y="64571"/>
                      </a:cubicBezTo>
                      <a:lnTo>
                        <a:pt x="103423" y="64571"/>
                      </a:lnTo>
                      <a:cubicBezTo>
                        <a:pt x="100389" y="69543"/>
                        <a:pt x="98019" y="74891"/>
                        <a:pt x="96374" y="80478"/>
                      </a:cubicBezTo>
                      <a:lnTo>
                        <a:pt x="66656" y="74858"/>
                      </a:lnTo>
                      <a:lnTo>
                        <a:pt x="53702" y="15994"/>
                      </a:lnTo>
                      <a:cubicBezTo>
                        <a:pt x="51952" y="10203"/>
                        <a:pt x="45839" y="6928"/>
                        <a:pt x="40047" y="8679"/>
                      </a:cubicBezTo>
                      <a:cubicBezTo>
                        <a:pt x="34888" y="10239"/>
                        <a:pt x="31629" y="15321"/>
                        <a:pt x="32366" y="20661"/>
                      </a:cubicBezTo>
                      <a:lnTo>
                        <a:pt x="46940" y="86479"/>
                      </a:lnTo>
                      <a:cubicBezTo>
                        <a:pt x="47879" y="90728"/>
                        <a:pt x="51243" y="94018"/>
                        <a:pt x="55512" y="94861"/>
                      </a:cubicBezTo>
                      <a:lnTo>
                        <a:pt x="90374" y="101528"/>
                      </a:lnTo>
                      <a:cubicBezTo>
                        <a:pt x="89135" y="107148"/>
                        <a:pt x="88088" y="112958"/>
                        <a:pt x="87230" y="118673"/>
                      </a:cubicBezTo>
                      <a:lnTo>
                        <a:pt x="59989" y="118673"/>
                      </a:lnTo>
                      <a:cubicBezTo>
                        <a:pt x="58051" y="118863"/>
                        <a:pt x="56204" y="119589"/>
                        <a:pt x="54655" y="120769"/>
                      </a:cubicBezTo>
                      <a:lnTo>
                        <a:pt x="11507" y="164012"/>
                      </a:lnTo>
                      <a:cubicBezTo>
                        <a:pt x="6694" y="167616"/>
                        <a:pt x="5713" y="174439"/>
                        <a:pt x="9316" y="179252"/>
                      </a:cubicBezTo>
                      <a:cubicBezTo>
                        <a:pt x="12919" y="184065"/>
                        <a:pt x="19743" y="185046"/>
                        <a:pt x="24556" y="181443"/>
                      </a:cubicBezTo>
                      <a:lnTo>
                        <a:pt x="65704" y="140009"/>
                      </a:lnTo>
                      <a:lnTo>
                        <a:pt x="84754" y="140009"/>
                      </a:lnTo>
                      <a:cubicBezTo>
                        <a:pt x="84754" y="143248"/>
                        <a:pt x="84754" y="146105"/>
                        <a:pt x="84754" y="148582"/>
                      </a:cubicBezTo>
                      <a:cubicBezTo>
                        <a:pt x="84785" y="154259"/>
                        <a:pt x="85457" y="159915"/>
                        <a:pt x="86754" y="165441"/>
                      </a:cubicBezTo>
                      <a:lnTo>
                        <a:pt x="58941" y="172394"/>
                      </a:lnTo>
                      <a:cubicBezTo>
                        <a:pt x="55414" y="173262"/>
                        <a:pt x="52555" y="175836"/>
                        <a:pt x="51321" y="179252"/>
                      </a:cubicBezTo>
                      <a:lnTo>
                        <a:pt x="28556" y="241546"/>
                      </a:lnTo>
                      <a:cubicBezTo>
                        <a:pt x="26505" y="247200"/>
                        <a:pt x="29397" y="253450"/>
                        <a:pt x="35033" y="255548"/>
                      </a:cubicBezTo>
                      <a:cubicBezTo>
                        <a:pt x="36232" y="255952"/>
                        <a:pt x="37483" y="256177"/>
                        <a:pt x="38748" y="256214"/>
                      </a:cubicBezTo>
                      <a:cubicBezTo>
                        <a:pt x="43334" y="256222"/>
                        <a:pt x="47440" y="253371"/>
                        <a:pt x="49035" y="249071"/>
                      </a:cubicBezTo>
                      <a:lnTo>
                        <a:pt x="69800" y="191921"/>
                      </a:lnTo>
                      <a:lnTo>
                        <a:pt x="94946" y="185634"/>
                      </a:lnTo>
                      <a:cubicBezTo>
                        <a:pt x="106035" y="204470"/>
                        <a:pt x="124910" y="217414"/>
                        <a:pt x="146476" y="220972"/>
                      </a:cubicBezTo>
                      <a:lnTo>
                        <a:pt x="150000" y="219829"/>
                      </a:lnTo>
                      <a:lnTo>
                        <a:pt x="150000" y="140771"/>
                      </a:lnTo>
                      <a:cubicBezTo>
                        <a:pt x="150000" y="135511"/>
                        <a:pt x="154265" y="131246"/>
                        <a:pt x="159525" y="131246"/>
                      </a:cubicBezTo>
                      <a:cubicBezTo>
                        <a:pt x="164786" y="131246"/>
                        <a:pt x="169050" y="135511"/>
                        <a:pt x="169050" y="140771"/>
                      </a:cubicBezTo>
                      <a:lnTo>
                        <a:pt x="169050" y="220019"/>
                      </a:lnTo>
                      <a:lnTo>
                        <a:pt x="172574" y="221162"/>
                      </a:lnTo>
                      <a:cubicBezTo>
                        <a:pt x="194161" y="217655"/>
                        <a:pt x="213056" y="204697"/>
                        <a:pt x="224105" y="185825"/>
                      </a:cubicBezTo>
                      <a:lnTo>
                        <a:pt x="249251" y="192111"/>
                      </a:lnTo>
                      <a:lnTo>
                        <a:pt x="270110" y="249261"/>
                      </a:lnTo>
                      <a:cubicBezTo>
                        <a:pt x="271647" y="253564"/>
                        <a:pt x="275733" y="256429"/>
                        <a:pt x="280302" y="256405"/>
                      </a:cubicBezTo>
                      <a:cubicBezTo>
                        <a:pt x="281567" y="256368"/>
                        <a:pt x="282819" y="256143"/>
                        <a:pt x="284017" y="255738"/>
                      </a:cubicBezTo>
                      <a:cubicBezTo>
                        <a:pt x="289654" y="253641"/>
                        <a:pt x="292545" y="247390"/>
                        <a:pt x="290494" y="241736"/>
                      </a:cubicBezTo>
                      <a:lnTo>
                        <a:pt x="267348" y="178871"/>
                      </a:lnTo>
                      <a:cubicBezTo>
                        <a:pt x="266115" y="175455"/>
                        <a:pt x="263255" y="172881"/>
                        <a:pt x="259728" y="172013"/>
                      </a:cubicBezTo>
                      <a:lnTo>
                        <a:pt x="231915" y="165060"/>
                      </a:lnTo>
                      <a:cubicBezTo>
                        <a:pt x="233212" y="159533"/>
                        <a:pt x="233884" y="153878"/>
                        <a:pt x="233915" y="148201"/>
                      </a:cubicBezTo>
                      <a:cubicBezTo>
                        <a:pt x="233915" y="145724"/>
                        <a:pt x="233915" y="142867"/>
                        <a:pt x="233915" y="139628"/>
                      </a:cubicBezTo>
                      <a:lnTo>
                        <a:pt x="252965" y="139628"/>
                      </a:lnTo>
                      <a:lnTo>
                        <a:pt x="294113" y="181062"/>
                      </a:lnTo>
                      <a:cubicBezTo>
                        <a:pt x="298077" y="185563"/>
                        <a:pt x="304939" y="185998"/>
                        <a:pt x="309439" y="182035"/>
                      </a:cubicBezTo>
                      <a:cubicBezTo>
                        <a:pt x="313940" y="178071"/>
                        <a:pt x="314375" y="171210"/>
                        <a:pt x="310412" y="166710"/>
                      </a:cubicBezTo>
                      <a:cubicBezTo>
                        <a:pt x="309404" y="165566"/>
                        <a:pt x="308168" y="164647"/>
                        <a:pt x="306782" y="1640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orma Livre 73">
                  <a:extLst>
                    <a:ext uri="{FF2B5EF4-FFF2-40B4-BE49-F238E27FC236}">
                      <a16:creationId xmlns="" xmlns:a16="http://schemas.microsoft.com/office/drawing/2014/main" id="{A9B1E65E-A43C-F747-A2A6-24CD8F444CC3}"/>
                    </a:ext>
                  </a:extLst>
                </p:cNvPr>
                <p:cNvSpPr/>
                <p:nvPr/>
              </p:nvSpPr>
              <p:spPr>
                <a:xfrm>
                  <a:off x="10156685" y="1264271"/>
                  <a:ext cx="133350" cy="123825"/>
                </a:xfrm>
                <a:custGeom>
                  <a:avLst/>
                  <a:gdLst>
                    <a:gd name="connsiteX0" fmla="*/ 123596 w 133350"/>
                    <a:gd name="connsiteY0" fmla="*/ 20600 h 123825"/>
                    <a:gd name="connsiteX1" fmla="*/ 126930 w 133350"/>
                    <a:gd name="connsiteY1" fmla="*/ 11075 h 123825"/>
                    <a:gd name="connsiteX2" fmla="*/ 117405 w 133350"/>
                    <a:gd name="connsiteY2" fmla="*/ 7837 h 123825"/>
                    <a:gd name="connsiteX3" fmla="*/ 94926 w 133350"/>
                    <a:gd name="connsiteY3" fmla="*/ 28220 h 123825"/>
                    <a:gd name="connsiteX4" fmla="*/ 85401 w 133350"/>
                    <a:gd name="connsiteY4" fmla="*/ 48603 h 123825"/>
                    <a:gd name="connsiteX5" fmla="*/ 49396 w 133350"/>
                    <a:gd name="connsiteY5" fmla="*/ 48603 h 123825"/>
                    <a:gd name="connsiteX6" fmla="*/ 39871 w 133350"/>
                    <a:gd name="connsiteY6" fmla="*/ 28220 h 123825"/>
                    <a:gd name="connsiteX7" fmla="*/ 17392 w 133350"/>
                    <a:gd name="connsiteY7" fmla="*/ 7837 h 123825"/>
                    <a:gd name="connsiteX8" fmla="*/ 7867 w 133350"/>
                    <a:gd name="connsiteY8" fmla="*/ 11075 h 123825"/>
                    <a:gd name="connsiteX9" fmla="*/ 11106 w 133350"/>
                    <a:gd name="connsiteY9" fmla="*/ 20600 h 123825"/>
                    <a:gd name="connsiteX10" fmla="*/ 27203 w 133350"/>
                    <a:gd name="connsiteY10" fmla="*/ 35459 h 123825"/>
                    <a:gd name="connsiteX11" fmla="*/ 35871 w 133350"/>
                    <a:gd name="connsiteY11" fmla="*/ 55462 h 123825"/>
                    <a:gd name="connsiteX12" fmla="*/ 9868 w 133350"/>
                    <a:gd name="connsiteY12" fmla="*/ 111659 h 123825"/>
                    <a:gd name="connsiteX13" fmla="*/ 10534 w 133350"/>
                    <a:gd name="connsiteY13" fmla="*/ 121184 h 123825"/>
                    <a:gd name="connsiteX14" fmla="*/ 123501 w 133350"/>
                    <a:gd name="connsiteY14" fmla="*/ 121184 h 123825"/>
                    <a:gd name="connsiteX15" fmla="*/ 124168 w 133350"/>
                    <a:gd name="connsiteY15" fmla="*/ 111659 h 123825"/>
                    <a:gd name="connsiteX16" fmla="*/ 98164 w 133350"/>
                    <a:gd name="connsiteY16" fmla="*/ 55842 h 123825"/>
                    <a:gd name="connsiteX17" fmla="*/ 106832 w 133350"/>
                    <a:gd name="connsiteY17" fmla="*/ 35840 h 123825"/>
                    <a:gd name="connsiteX18" fmla="*/ 123596 w 133350"/>
                    <a:gd name="connsiteY18" fmla="*/ 2060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350" h="123825">
                      <a:moveTo>
                        <a:pt x="123596" y="20600"/>
                      </a:moveTo>
                      <a:cubicBezTo>
                        <a:pt x="127102" y="18850"/>
                        <a:pt x="128580" y="14629"/>
                        <a:pt x="126930" y="11075"/>
                      </a:cubicBezTo>
                      <a:cubicBezTo>
                        <a:pt x="125112" y="7645"/>
                        <a:pt x="120937" y="6225"/>
                        <a:pt x="117405" y="7837"/>
                      </a:cubicBezTo>
                      <a:cubicBezTo>
                        <a:pt x="108228" y="12505"/>
                        <a:pt x="100467" y="19543"/>
                        <a:pt x="94926" y="28220"/>
                      </a:cubicBezTo>
                      <a:cubicBezTo>
                        <a:pt x="90900" y="34583"/>
                        <a:pt x="87698" y="41432"/>
                        <a:pt x="85401" y="48603"/>
                      </a:cubicBezTo>
                      <a:cubicBezTo>
                        <a:pt x="73835" y="44031"/>
                        <a:pt x="60963" y="44031"/>
                        <a:pt x="49396" y="48603"/>
                      </a:cubicBezTo>
                      <a:cubicBezTo>
                        <a:pt x="47179" y="41402"/>
                        <a:pt x="43973" y="34542"/>
                        <a:pt x="39871" y="28220"/>
                      </a:cubicBezTo>
                      <a:cubicBezTo>
                        <a:pt x="34352" y="19524"/>
                        <a:pt x="26585" y="12481"/>
                        <a:pt x="17392" y="7837"/>
                      </a:cubicBezTo>
                      <a:cubicBezTo>
                        <a:pt x="13863" y="6172"/>
                        <a:pt x="9650" y="7605"/>
                        <a:pt x="7867" y="11075"/>
                      </a:cubicBezTo>
                      <a:cubicBezTo>
                        <a:pt x="6149" y="14601"/>
                        <a:pt x="7595" y="18852"/>
                        <a:pt x="11106" y="20600"/>
                      </a:cubicBezTo>
                      <a:cubicBezTo>
                        <a:pt x="17666" y="24079"/>
                        <a:pt x="23211" y="29198"/>
                        <a:pt x="27203" y="35459"/>
                      </a:cubicBezTo>
                      <a:cubicBezTo>
                        <a:pt x="31152" y="41615"/>
                        <a:pt x="34079" y="48370"/>
                        <a:pt x="35871" y="55462"/>
                      </a:cubicBezTo>
                      <a:cubicBezTo>
                        <a:pt x="18904" y="69106"/>
                        <a:pt x="9286" y="89894"/>
                        <a:pt x="9868" y="111659"/>
                      </a:cubicBezTo>
                      <a:cubicBezTo>
                        <a:pt x="9897" y="114844"/>
                        <a:pt x="10119" y="118026"/>
                        <a:pt x="10534" y="121184"/>
                      </a:cubicBezTo>
                      <a:lnTo>
                        <a:pt x="123501" y="121184"/>
                      </a:lnTo>
                      <a:cubicBezTo>
                        <a:pt x="123916" y="118026"/>
                        <a:pt x="124138" y="114844"/>
                        <a:pt x="124168" y="111659"/>
                      </a:cubicBezTo>
                      <a:cubicBezTo>
                        <a:pt x="124615" y="90030"/>
                        <a:pt x="115011" y="69415"/>
                        <a:pt x="98164" y="55842"/>
                      </a:cubicBezTo>
                      <a:cubicBezTo>
                        <a:pt x="99956" y="48751"/>
                        <a:pt x="102883" y="41996"/>
                        <a:pt x="106832" y="35840"/>
                      </a:cubicBezTo>
                      <a:cubicBezTo>
                        <a:pt x="110955" y="29352"/>
                        <a:pt x="116745" y="24088"/>
                        <a:pt x="123596" y="206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" name="Groupe 2"/>
            <p:cNvGrpSpPr/>
            <p:nvPr/>
          </p:nvGrpSpPr>
          <p:grpSpPr>
            <a:xfrm>
              <a:off x="8886632" y="4503042"/>
              <a:ext cx="1504950" cy="985968"/>
              <a:chOff x="8886632" y="4535126"/>
              <a:chExt cx="1504950" cy="985968"/>
            </a:xfrm>
          </p:grpSpPr>
          <p:sp>
            <p:nvSpPr>
              <p:cNvPr id="49" name="CaixaDeTexto 57">
                <a:extLst>
                  <a:ext uri="{FF2B5EF4-FFF2-40B4-BE49-F238E27FC236}">
                    <a16:creationId xmlns="" xmlns:a16="http://schemas.microsoft.com/office/drawing/2014/main" id="{DC852C61-9D24-AC45-83B0-0FFAC3917FBA}"/>
                  </a:ext>
                </a:extLst>
              </p:cNvPr>
              <p:cNvSpPr txBox="1"/>
              <p:nvPr/>
            </p:nvSpPr>
            <p:spPr>
              <a:xfrm>
                <a:off x="8886632" y="4885388"/>
                <a:ext cx="1504950" cy="635706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7E6E6">
                        <a:lumMod val="5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EFFICACITÉ DE GESTION</a:t>
                </a:r>
                <a:endParaRPr lang="pt-BR" sz="1200" dirty="0">
                  <a:solidFill>
                    <a:srgbClr val="E7E6E6">
                      <a:lumMod val="5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9" name="Gráfico 113" descr="Investigação">
                <a:extLst>
                  <a:ext uri="{FF2B5EF4-FFF2-40B4-BE49-F238E27FC236}">
                    <a16:creationId xmlns="" xmlns:a16="http://schemas.microsoft.com/office/drawing/2014/main" id="{A64B9803-2B0A-514A-8A37-D9E45A9AF90E}"/>
                  </a:ext>
                </a:extLst>
              </p:cNvPr>
              <p:cNvGrpSpPr/>
              <p:nvPr/>
            </p:nvGrpSpPr>
            <p:grpSpPr>
              <a:xfrm rot="5400000">
                <a:off x="8898520" y="4548853"/>
                <a:ext cx="522754" cy="495300"/>
                <a:chOff x="772226" y="2242231"/>
                <a:chExt cx="762000" cy="762000"/>
              </a:xfrm>
            </p:grpSpPr>
            <p:sp>
              <p:nvSpPr>
                <p:cNvPr id="70" name="Forma Livre 69">
                  <a:extLst>
                    <a:ext uri="{FF2B5EF4-FFF2-40B4-BE49-F238E27FC236}">
                      <a16:creationId xmlns="" xmlns:a16="http://schemas.microsoft.com/office/drawing/2014/main" id="{FB1EC476-04E8-A442-AF2C-5592599D640D}"/>
                    </a:ext>
                  </a:extLst>
                </p:cNvPr>
                <p:cNvSpPr/>
                <p:nvPr/>
              </p:nvSpPr>
              <p:spPr>
                <a:xfrm>
                  <a:off x="772226" y="2242231"/>
                  <a:ext cx="762000" cy="762000"/>
                </a:xfrm>
                <a:custGeom>
                  <a:avLst/>
                  <a:gdLst>
                    <a:gd name="connsiteX0" fmla="*/ 623417 w 762000"/>
                    <a:gd name="connsiteY0" fmla="*/ 529119 h 762000"/>
                    <a:gd name="connsiteX1" fmla="*/ 564362 w 762000"/>
                    <a:gd name="connsiteY1" fmla="*/ 511022 h 762000"/>
                    <a:gd name="connsiteX2" fmla="*/ 521499 w 762000"/>
                    <a:gd name="connsiteY2" fmla="*/ 469112 h 762000"/>
                    <a:gd name="connsiteX3" fmla="*/ 580554 w 762000"/>
                    <a:gd name="connsiteY3" fmla="*/ 295757 h 762000"/>
                    <a:gd name="connsiteX4" fmla="*/ 294804 w 762000"/>
                    <a:gd name="connsiteY4" fmla="*/ 7149 h 762000"/>
                    <a:gd name="connsiteX5" fmla="*/ 7149 w 762000"/>
                    <a:gd name="connsiteY5" fmla="*/ 292899 h 762000"/>
                    <a:gd name="connsiteX6" fmla="*/ 292899 w 762000"/>
                    <a:gd name="connsiteY6" fmla="*/ 580554 h 762000"/>
                    <a:gd name="connsiteX7" fmla="*/ 468159 w 762000"/>
                    <a:gd name="connsiteY7" fmla="*/ 521499 h 762000"/>
                    <a:gd name="connsiteX8" fmla="*/ 510069 w 762000"/>
                    <a:gd name="connsiteY8" fmla="*/ 563409 h 762000"/>
                    <a:gd name="connsiteX9" fmla="*/ 528167 w 762000"/>
                    <a:gd name="connsiteY9" fmla="*/ 623417 h 762000"/>
                    <a:gd name="connsiteX10" fmla="*/ 647229 w 762000"/>
                    <a:gd name="connsiteY10" fmla="*/ 742479 h 762000"/>
                    <a:gd name="connsiteX11" fmla="*/ 741527 w 762000"/>
                    <a:gd name="connsiteY11" fmla="*/ 742479 h 762000"/>
                    <a:gd name="connsiteX12" fmla="*/ 741527 w 762000"/>
                    <a:gd name="connsiteY12" fmla="*/ 648182 h 762000"/>
                    <a:gd name="connsiteX13" fmla="*/ 623417 w 762000"/>
                    <a:gd name="connsiteY13" fmla="*/ 529119 h 762000"/>
                    <a:gd name="connsiteX14" fmla="*/ 294804 w 762000"/>
                    <a:gd name="connsiteY14" fmla="*/ 523404 h 762000"/>
                    <a:gd name="connsiteX15" fmla="*/ 66204 w 762000"/>
                    <a:gd name="connsiteY15" fmla="*/ 294804 h 762000"/>
                    <a:gd name="connsiteX16" fmla="*/ 294804 w 762000"/>
                    <a:gd name="connsiteY16" fmla="*/ 66204 h 762000"/>
                    <a:gd name="connsiteX17" fmla="*/ 523404 w 762000"/>
                    <a:gd name="connsiteY17" fmla="*/ 294804 h 762000"/>
                    <a:gd name="connsiteX18" fmla="*/ 294804 w 762000"/>
                    <a:gd name="connsiteY18" fmla="*/ 523404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2000" h="762000">
                      <a:moveTo>
                        <a:pt x="623417" y="529119"/>
                      </a:moveTo>
                      <a:cubicBezTo>
                        <a:pt x="608177" y="513879"/>
                        <a:pt x="585317" y="506259"/>
                        <a:pt x="564362" y="511022"/>
                      </a:cubicBezTo>
                      <a:lnTo>
                        <a:pt x="521499" y="469112"/>
                      </a:lnTo>
                      <a:cubicBezTo>
                        <a:pt x="559599" y="419582"/>
                        <a:pt x="580554" y="358622"/>
                        <a:pt x="580554" y="295757"/>
                      </a:cubicBezTo>
                      <a:cubicBezTo>
                        <a:pt x="581507" y="136689"/>
                        <a:pt x="452919" y="8102"/>
                        <a:pt x="294804" y="7149"/>
                      </a:cubicBezTo>
                      <a:cubicBezTo>
                        <a:pt x="136689" y="6197"/>
                        <a:pt x="8102" y="134784"/>
                        <a:pt x="7149" y="292899"/>
                      </a:cubicBezTo>
                      <a:cubicBezTo>
                        <a:pt x="6197" y="451014"/>
                        <a:pt x="134784" y="579602"/>
                        <a:pt x="292899" y="580554"/>
                      </a:cubicBezTo>
                      <a:cubicBezTo>
                        <a:pt x="355764" y="580554"/>
                        <a:pt x="417677" y="559599"/>
                        <a:pt x="468159" y="521499"/>
                      </a:cubicBezTo>
                      <a:lnTo>
                        <a:pt x="510069" y="563409"/>
                      </a:lnTo>
                      <a:cubicBezTo>
                        <a:pt x="506259" y="585317"/>
                        <a:pt x="512927" y="607224"/>
                        <a:pt x="528167" y="623417"/>
                      </a:cubicBezTo>
                      <a:lnTo>
                        <a:pt x="647229" y="742479"/>
                      </a:lnTo>
                      <a:cubicBezTo>
                        <a:pt x="672947" y="768197"/>
                        <a:pt x="715809" y="768197"/>
                        <a:pt x="741527" y="742479"/>
                      </a:cubicBezTo>
                      <a:cubicBezTo>
                        <a:pt x="767244" y="716762"/>
                        <a:pt x="767244" y="673899"/>
                        <a:pt x="741527" y="648182"/>
                      </a:cubicBezTo>
                      <a:lnTo>
                        <a:pt x="623417" y="529119"/>
                      </a:lnTo>
                      <a:close/>
                      <a:moveTo>
                        <a:pt x="294804" y="523404"/>
                      </a:moveTo>
                      <a:cubicBezTo>
                        <a:pt x="168122" y="523404"/>
                        <a:pt x="66204" y="421487"/>
                        <a:pt x="66204" y="294804"/>
                      </a:cubicBezTo>
                      <a:cubicBezTo>
                        <a:pt x="66204" y="168122"/>
                        <a:pt x="168122" y="66204"/>
                        <a:pt x="294804" y="66204"/>
                      </a:cubicBezTo>
                      <a:cubicBezTo>
                        <a:pt x="421487" y="66204"/>
                        <a:pt x="523404" y="168122"/>
                        <a:pt x="523404" y="294804"/>
                      </a:cubicBezTo>
                      <a:cubicBezTo>
                        <a:pt x="523404" y="420534"/>
                        <a:pt x="420534" y="523404"/>
                        <a:pt x="294804" y="5234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orma Livre 70">
                  <a:extLst>
                    <a:ext uri="{FF2B5EF4-FFF2-40B4-BE49-F238E27FC236}">
                      <a16:creationId xmlns="" xmlns:a16="http://schemas.microsoft.com/office/drawing/2014/main" id="{21D30362-C957-0940-8C3B-B5453B32F8D6}"/>
                    </a:ext>
                  </a:extLst>
                </p:cNvPr>
                <p:cNvSpPr/>
                <p:nvPr/>
              </p:nvSpPr>
              <p:spPr>
                <a:xfrm>
                  <a:off x="855099" y="2383794"/>
                  <a:ext cx="419100" cy="314325"/>
                </a:xfrm>
                <a:custGeom>
                  <a:avLst/>
                  <a:gdLst>
                    <a:gd name="connsiteX0" fmla="*/ 416719 w 419100"/>
                    <a:gd name="connsiteY0" fmla="*/ 138954 h 314325"/>
                    <a:gd name="connsiteX1" fmla="*/ 362426 w 419100"/>
                    <a:gd name="connsiteY1" fmla="*/ 138954 h 314325"/>
                    <a:gd name="connsiteX2" fmla="*/ 350044 w 419100"/>
                    <a:gd name="connsiteY2" fmla="*/ 146574 h 314325"/>
                    <a:gd name="connsiteX3" fmla="*/ 313849 w 419100"/>
                    <a:gd name="connsiteY3" fmla="*/ 185626 h 314325"/>
                    <a:gd name="connsiteX4" fmla="*/ 283369 w 419100"/>
                    <a:gd name="connsiteY4" fmla="*/ 79899 h 314325"/>
                    <a:gd name="connsiteX5" fmla="*/ 262414 w 419100"/>
                    <a:gd name="connsiteY5" fmla="*/ 68469 h 314325"/>
                    <a:gd name="connsiteX6" fmla="*/ 250984 w 419100"/>
                    <a:gd name="connsiteY6" fmla="*/ 78946 h 314325"/>
                    <a:gd name="connsiteX7" fmla="*/ 193834 w 419100"/>
                    <a:gd name="connsiteY7" fmla="*/ 230394 h 314325"/>
                    <a:gd name="connsiteX8" fmla="*/ 154781 w 419100"/>
                    <a:gd name="connsiteY8" fmla="*/ 20844 h 314325"/>
                    <a:gd name="connsiteX9" fmla="*/ 135731 w 419100"/>
                    <a:gd name="connsiteY9" fmla="*/ 7509 h 314325"/>
                    <a:gd name="connsiteX10" fmla="*/ 122396 w 419100"/>
                    <a:gd name="connsiteY10" fmla="*/ 18939 h 314325"/>
                    <a:gd name="connsiteX11" fmla="*/ 81439 w 419100"/>
                    <a:gd name="connsiteY11" fmla="*/ 138954 h 314325"/>
                    <a:gd name="connsiteX12" fmla="*/ 7144 w 419100"/>
                    <a:gd name="connsiteY12" fmla="*/ 138954 h 314325"/>
                    <a:gd name="connsiteX13" fmla="*/ 7144 w 419100"/>
                    <a:gd name="connsiteY13" fmla="*/ 177054 h 314325"/>
                    <a:gd name="connsiteX14" fmla="*/ 93821 w 419100"/>
                    <a:gd name="connsiteY14" fmla="*/ 177054 h 314325"/>
                    <a:gd name="connsiteX15" fmla="*/ 110014 w 419100"/>
                    <a:gd name="connsiteY15" fmla="*/ 162766 h 314325"/>
                    <a:gd name="connsiteX16" fmla="*/ 133826 w 419100"/>
                    <a:gd name="connsiteY16" fmla="*/ 90376 h 314325"/>
                    <a:gd name="connsiteX17" fmla="*/ 171926 w 419100"/>
                    <a:gd name="connsiteY17" fmla="*/ 295164 h 314325"/>
                    <a:gd name="connsiteX18" fmla="*/ 187166 w 419100"/>
                    <a:gd name="connsiteY18" fmla="*/ 308499 h 314325"/>
                    <a:gd name="connsiteX19" fmla="*/ 189071 w 419100"/>
                    <a:gd name="connsiteY19" fmla="*/ 308499 h 314325"/>
                    <a:gd name="connsiteX20" fmla="*/ 205264 w 419100"/>
                    <a:gd name="connsiteY20" fmla="*/ 298021 h 314325"/>
                    <a:gd name="connsiteX21" fmla="*/ 266224 w 419100"/>
                    <a:gd name="connsiteY21" fmla="*/ 138001 h 314325"/>
                    <a:gd name="connsiteX22" fmla="*/ 290989 w 419100"/>
                    <a:gd name="connsiteY22" fmla="*/ 223726 h 314325"/>
                    <a:gd name="connsiteX23" fmla="*/ 311944 w 419100"/>
                    <a:gd name="connsiteY23" fmla="*/ 235156 h 314325"/>
                    <a:gd name="connsiteX24" fmla="*/ 319564 w 419100"/>
                    <a:gd name="connsiteY24" fmla="*/ 230394 h 314325"/>
                    <a:gd name="connsiteX25" fmla="*/ 370999 w 419100"/>
                    <a:gd name="connsiteY25" fmla="*/ 177054 h 314325"/>
                    <a:gd name="connsiteX26" fmla="*/ 417671 w 419100"/>
                    <a:gd name="connsiteY26" fmla="*/ 177054 h 314325"/>
                    <a:gd name="connsiteX27" fmla="*/ 417671 w 419100"/>
                    <a:gd name="connsiteY27" fmla="*/ 13895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19100" h="314325">
                      <a:moveTo>
                        <a:pt x="416719" y="138954"/>
                      </a:moveTo>
                      <a:lnTo>
                        <a:pt x="362426" y="138954"/>
                      </a:lnTo>
                      <a:cubicBezTo>
                        <a:pt x="357664" y="139906"/>
                        <a:pt x="352901" y="142764"/>
                        <a:pt x="350044" y="146574"/>
                      </a:cubicBezTo>
                      <a:lnTo>
                        <a:pt x="313849" y="185626"/>
                      </a:lnTo>
                      <a:lnTo>
                        <a:pt x="283369" y="79899"/>
                      </a:lnTo>
                      <a:cubicBezTo>
                        <a:pt x="280511" y="71326"/>
                        <a:pt x="270986" y="65611"/>
                        <a:pt x="262414" y="68469"/>
                      </a:cubicBezTo>
                      <a:cubicBezTo>
                        <a:pt x="257651" y="70374"/>
                        <a:pt x="252889" y="73231"/>
                        <a:pt x="250984" y="78946"/>
                      </a:cubicBezTo>
                      <a:lnTo>
                        <a:pt x="193834" y="230394"/>
                      </a:lnTo>
                      <a:lnTo>
                        <a:pt x="154781" y="20844"/>
                      </a:lnTo>
                      <a:cubicBezTo>
                        <a:pt x="152876" y="11319"/>
                        <a:pt x="144304" y="5604"/>
                        <a:pt x="135731" y="7509"/>
                      </a:cubicBezTo>
                      <a:cubicBezTo>
                        <a:pt x="130016" y="8461"/>
                        <a:pt x="125254" y="13224"/>
                        <a:pt x="122396" y="18939"/>
                      </a:cubicBezTo>
                      <a:lnTo>
                        <a:pt x="81439" y="138954"/>
                      </a:lnTo>
                      <a:lnTo>
                        <a:pt x="7144" y="138954"/>
                      </a:lnTo>
                      <a:lnTo>
                        <a:pt x="7144" y="177054"/>
                      </a:lnTo>
                      <a:lnTo>
                        <a:pt x="93821" y="177054"/>
                      </a:lnTo>
                      <a:cubicBezTo>
                        <a:pt x="101441" y="176101"/>
                        <a:pt x="108109" y="170386"/>
                        <a:pt x="110014" y="162766"/>
                      </a:cubicBezTo>
                      <a:lnTo>
                        <a:pt x="133826" y="90376"/>
                      </a:lnTo>
                      <a:lnTo>
                        <a:pt x="171926" y="295164"/>
                      </a:lnTo>
                      <a:cubicBezTo>
                        <a:pt x="172879" y="302784"/>
                        <a:pt x="179546" y="308499"/>
                        <a:pt x="187166" y="308499"/>
                      </a:cubicBezTo>
                      <a:lnTo>
                        <a:pt x="189071" y="308499"/>
                      </a:lnTo>
                      <a:cubicBezTo>
                        <a:pt x="195739" y="308499"/>
                        <a:pt x="202406" y="304689"/>
                        <a:pt x="205264" y="298021"/>
                      </a:cubicBezTo>
                      <a:lnTo>
                        <a:pt x="266224" y="138001"/>
                      </a:lnTo>
                      <a:lnTo>
                        <a:pt x="290989" y="223726"/>
                      </a:lnTo>
                      <a:cubicBezTo>
                        <a:pt x="293846" y="232299"/>
                        <a:pt x="302419" y="238014"/>
                        <a:pt x="311944" y="235156"/>
                      </a:cubicBezTo>
                      <a:cubicBezTo>
                        <a:pt x="314801" y="234204"/>
                        <a:pt x="317659" y="232299"/>
                        <a:pt x="319564" y="230394"/>
                      </a:cubicBezTo>
                      <a:lnTo>
                        <a:pt x="370999" y="177054"/>
                      </a:lnTo>
                      <a:lnTo>
                        <a:pt x="417671" y="177054"/>
                      </a:lnTo>
                      <a:lnTo>
                        <a:pt x="417671" y="1389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" name="Groupe 9"/>
            <p:cNvGrpSpPr/>
            <p:nvPr/>
          </p:nvGrpSpPr>
          <p:grpSpPr>
            <a:xfrm>
              <a:off x="8912247" y="5366867"/>
              <a:ext cx="1265824" cy="873275"/>
              <a:chOff x="10011776" y="501570"/>
              <a:chExt cx="1265824" cy="8732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011777" y="501570"/>
                <a:ext cx="1265823" cy="87327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rtlCol="0" anchor="t" anchorCtr="0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RAPPORT</a:t>
                </a:r>
                <a:endParaRPr lang="fr-FR" dirty="0">
                  <a:solidFill>
                    <a:prstClr val="white"/>
                  </a:solidFill>
                </a:endParaRPr>
              </a:p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0011776" y="1074923"/>
                <a:ext cx="1265823" cy="2842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/>
                <a:r>
                  <a:rPr lang="fr-FR" dirty="0" smtClean="0">
                    <a:solidFill>
                      <a:prstClr val="black"/>
                    </a:solidFill>
                  </a:rPr>
                  <a:t>IMET/Autre</a:t>
                </a:r>
                <a:endParaRPr lang="fr-FR" dirty="0">
                  <a:solidFill>
                    <a:prstClr val="black"/>
                  </a:solidFill>
                </a:endParaRPr>
              </a:p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2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3058" y="338281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Chapeaux de Bono</a:t>
            </a:r>
            <a:endParaRPr lang="fr-FR" dirty="0"/>
          </a:p>
        </p:txBody>
      </p:sp>
      <p:pic>
        <p:nvPicPr>
          <p:cNvPr id="5" name="Picture 2" descr="Image result for 6 chapeaux bon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92656"/>
            <a:ext cx="114109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en arc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2810360">
            <a:off x="4199843" y="2323107"/>
            <a:ext cx="2628000" cy="2628000"/>
          </a:xfrm>
          <a:prstGeom prst="circularArrow">
            <a:avLst>
              <a:gd name="adj1" fmla="val 3108"/>
              <a:gd name="adj2" fmla="val 1142319"/>
              <a:gd name="adj3" fmla="val 20283676"/>
              <a:gd name="adj4" fmla="val 5337875"/>
              <a:gd name="adj5" fmla="val 982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3058" y="338281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Chapeaux de Bono</a:t>
            </a:r>
            <a:endParaRPr lang="fr-FR" dirty="0"/>
          </a:p>
        </p:txBody>
      </p:sp>
      <p:grpSp>
        <p:nvGrpSpPr>
          <p:cNvPr id="4" name="Groupe 3"/>
          <p:cNvGrpSpPr/>
          <p:nvPr>
            <p:custDataLst>
              <p:tags r:id="rId2"/>
            </p:custDataLst>
          </p:nvPr>
        </p:nvGrpSpPr>
        <p:grpSpPr>
          <a:xfrm>
            <a:off x="112626" y="1081203"/>
            <a:ext cx="9180000" cy="5669830"/>
            <a:chOff x="-18000" y="1124745"/>
            <a:chExt cx="9180000" cy="566983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000" y="1124745"/>
              <a:ext cx="9180000" cy="5669830"/>
            </a:xfrm>
            <a:prstGeom prst="rect">
              <a:avLst/>
            </a:prstGeom>
          </p:spPr>
        </p:pic>
        <p:sp>
          <p:nvSpPr>
            <p:cNvPr id="7" name="Rectangle à coins arrondis 6"/>
            <p:cNvSpPr/>
            <p:nvPr/>
          </p:nvSpPr>
          <p:spPr>
            <a:xfrm>
              <a:off x="323528" y="1268760"/>
              <a:ext cx="2088232" cy="720080"/>
            </a:xfrm>
            <a:prstGeom prst="wedgeRoundRectCallout">
              <a:avLst>
                <a:gd name="adj1" fmla="val 68229"/>
                <a:gd name="adj2" fmla="val 21416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1- Clarification</a:t>
              </a:r>
            </a:p>
            <a:p>
              <a:pPr algn="ctr"/>
              <a:r>
                <a:rPr lang="fr-FR" b="1" dirty="0" smtClean="0"/>
                <a:t>7- </a:t>
              </a:r>
              <a:r>
                <a:rPr lang="fr-FR" b="1" dirty="0" err="1" smtClean="0"/>
                <a:t>Decision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making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38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37600" y="258990"/>
            <a:ext cx="3454399" cy="55467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Cherchons nous des solutions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9"/>
            <a:ext cx="8737600" cy="68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6056</TotalTime>
  <Words>221</Words>
  <Application>Microsoft Office PowerPoint</Application>
  <PresentationFormat>Personnalisé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Au delà..... des outils d'efficacité de la gestion des aires protégée  ETAPE DU PROCESSUS D’AIDE À LA DÉCISION</vt:lpstr>
      <vt:lpstr>Etape du processus d’aide à la décision</vt:lpstr>
      <vt:lpstr>Principales étapes du processus d’aide à la décision</vt:lpstr>
      <vt:lpstr>Principales étapes du processus d’aide à la décision</vt:lpstr>
      <vt:lpstr>Processus d’aide à la décision adopté</vt:lpstr>
      <vt:lpstr>Présentation PowerPoint</vt:lpstr>
      <vt:lpstr>Chapeaux de Bono</vt:lpstr>
      <vt:lpstr>Chapeaux de Bono</vt:lpstr>
      <vt:lpstr>Cherchons nous des solutions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Carlo Paolini</cp:lastModifiedBy>
  <cp:revision>120</cp:revision>
  <cp:lastPrinted>2019-05-26T09:54:55Z</cp:lastPrinted>
  <dcterms:created xsi:type="dcterms:W3CDTF">2016-03-29T08:17:27Z</dcterms:created>
  <dcterms:modified xsi:type="dcterms:W3CDTF">2019-05-28T21:10:55Z</dcterms:modified>
</cp:coreProperties>
</file>