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300"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4" r:id="rId31"/>
    <p:sldId id="343"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cmAuthor id="2" name="Elena Reghintovschi" initials="ER [2]" lastIdx="1" clrIdx="1"/>
  <p:cmAuthor id="3" name="Elena Reghintovschi" initials="ER [2] [2]" lastIdx="1" clrIdx="2"/>
  <p:cmAuthor id="4" name="Elena Reghintovschi" initials="E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D53"/>
    <a:srgbClr val="679D97"/>
    <a:srgbClr val="71A6A1"/>
    <a:srgbClr val="90C14E"/>
    <a:srgbClr val="A35B28"/>
    <a:srgbClr val="CF785E"/>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p:restoredTop sz="94504"/>
  </p:normalViewPr>
  <p:slideViewPr>
    <p:cSldViewPr snapToGrid="0" snapToObjects="1">
      <p:cViewPr varScale="1">
        <p:scale>
          <a:sx n="86" d="100"/>
          <a:sy n="86" d="100"/>
        </p:scale>
        <p:origin x="1152" y="20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5/28/19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‹nº›</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5/28/19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‹nº›</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4C804A-85CA-C14C-A757-D8CE986E68DD}" type="slidenum">
              <a:rPr lang="en-US" smtClean="0"/>
              <a:t>31</a:t>
            </a:fld>
            <a:endParaRPr lang="en-US"/>
          </a:p>
        </p:txBody>
      </p:sp>
    </p:spTree>
    <p:extLst>
      <p:ext uri="{BB962C8B-B14F-4D97-AF65-F5344CB8AC3E}">
        <p14:creationId xmlns:p14="http://schemas.microsoft.com/office/powerpoint/2010/main" val="2525013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3"/>
            <a:ext cx="12192000" cy="5361191"/>
          </a:xfrm>
        </p:spPr>
        <p:txBody>
          <a:bodyPr/>
          <a:lstStyle/>
          <a:p>
            <a:endParaRPr lang="en-US"/>
          </a:p>
        </p:txBody>
      </p:sp>
      <p:sp>
        <p:nvSpPr>
          <p:cNvPr id="14" name="Rectangle 13"/>
          <p:cNvSpPr/>
          <p:nvPr userDrawn="1"/>
        </p:nvSpPr>
        <p:spPr>
          <a:xfrm>
            <a:off x="2" y="5361193"/>
            <a:ext cx="12207241"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903E55-09EE-5246-BAE3-24704DCA17CC}"/>
              </a:ext>
            </a:extLst>
          </p:cNvPr>
          <p:cNvPicPr>
            <a:picLocks noChangeAspect="1"/>
          </p:cNvPicPr>
          <p:nvPr userDrawn="1"/>
        </p:nvPicPr>
        <p:blipFill>
          <a:blip r:embed="rId2"/>
          <a:stretch>
            <a:fillRect/>
          </a:stretch>
        </p:blipFill>
        <p:spPr>
          <a:xfrm>
            <a:off x="955308" y="5619914"/>
            <a:ext cx="3640380" cy="669693"/>
          </a:xfrm>
          <a:prstGeom prst="rect">
            <a:avLst/>
          </a:prstGeom>
        </p:spPr>
      </p:pic>
      <p:sp>
        <p:nvSpPr>
          <p:cNvPr id="8" name="Rectangle 7">
            <a:extLst>
              <a:ext uri="{FF2B5EF4-FFF2-40B4-BE49-F238E27FC236}">
                <a16:creationId xmlns:a16="http://schemas.microsoft.com/office/drawing/2014/main" id="{348E63AB-2ADD-714A-927D-8E762945F563}"/>
              </a:ext>
            </a:extLst>
          </p:cNvPr>
          <p:cNvSpPr/>
          <p:nvPr userDrawn="1"/>
        </p:nvSpPr>
        <p:spPr>
          <a:xfrm>
            <a:off x="4622802" y="1435100"/>
            <a:ext cx="7584441"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B68D7304-1DDB-4440-AB10-DDECB09D77E6}" type="datetime1">
              <a:rPr lang="ro-RO" smtClean="0"/>
              <a:t>28.05.2019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Subtitle 2"/>
          <p:cNvSpPr>
            <a:spLocks noGrp="1"/>
          </p:cNvSpPr>
          <p:nvPr>
            <p:ph type="subTitle" idx="1"/>
          </p:nvPr>
        </p:nvSpPr>
        <p:spPr>
          <a:xfrm>
            <a:off x="5501149" y="2638513"/>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501149" y="163840"/>
            <a:ext cx="6194322" cy="2371281"/>
          </a:xfrm>
        </p:spPr>
        <p:txBody>
          <a:bodyPr anchor="b">
            <a:normAutofit/>
          </a:bodyPr>
          <a:lstStyle>
            <a:lvl1pPr algn="l">
              <a:defRPr sz="3600">
                <a:solidFill>
                  <a:schemeClr val="bg1"/>
                </a:solidFill>
              </a:defRPr>
            </a:lvl1pPr>
          </a:lstStyle>
          <a:p>
            <a:r>
              <a:rPr lang="en-US" dirty="0"/>
              <a:t>Click to edit Master title style</a:t>
            </a:r>
          </a:p>
        </p:txBody>
      </p:sp>
      <p:sp>
        <p:nvSpPr>
          <p:cNvPr id="4" name="Rectangle 3"/>
          <p:cNvSpPr/>
          <p:nvPr userDrawn="1"/>
        </p:nvSpPr>
        <p:spPr>
          <a:xfrm>
            <a:off x="789017" y="6360265"/>
            <a:ext cx="3972965" cy="415498"/>
          </a:xfrm>
          <a:prstGeom prst="rect">
            <a:avLst/>
          </a:prstGeom>
        </p:spPr>
        <p:txBody>
          <a:bodyPr wrap="square">
            <a:spAutoFit/>
          </a:bodyPr>
          <a:lstStyle/>
          <a:p>
            <a:pPr algn="ctr"/>
            <a:r>
              <a:rPr lang="ro-RO" sz="1050" b="0" i="0" kern="1200" dirty="0">
                <a:solidFill>
                  <a:srgbClr val="679D97"/>
                </a:solidFill>
                <a:effectLst/>
                <a:latin typeface="Franklin Gothic Book" panose="020B0503020102020204" pitchFamily="34" charset="0"/>
                <a:ea typeface="+mn-ea"/>
                <a:cs typeface="+mn-cs"/>
              </a:rPr>
              <a:t>Une initiative du Groupe des Etats ACP financée par le 11è Fonds européen de développement de l'Union européenne.</a:t>
            </a:r>
            <a:endParaRPr lang="en-US" sz="1050" dirty="0">
              <a:solidFill>
                <a:srgbClr val="679D97"/>
              </a:solidFill>
              <a:latin typeface="Franklin Gothic Book" panose="020B0503020102020204" pitchFamily="34" charset="0"/>
              <a:ea typeface="Franklin Gothic Book" charset="0"/>
              <a:cs typeface="Franklin Gothic Book" charset="0"/>
            </a:endParaRPr>
          </a:p>
        </p:txBody>
      </p:sp>
      <p:pic>
        <p:nvPicPr>
          <p:cNvPr id="6" name="Picture 5">
            <a:extLst>
              <a:ext uri="{FF2B5EF4-FFF2-40B4-BE49-F238E27FC236}">
                <a16:creationId xmlns:a16="http://schemas.microsoft.com/office/drawing/2014/main" id="{D41432D0-A8CF-824D-8A26-5CF466221EC7}"/>
              </a:ext>
            </a:extLst>
          </p:cNvPr>
          <p:cNvPicPr>
            <a:picLocks noChangeAspect="1"/>
          </p:cNvPicPr>
          <p:nvPr userDrawn="1"/>
        </p:nvPicPr>
        <p:blipFill>
          <a:blip r:embed="rId3"/>
          <a:stretch>
            <a:fillRect/>
          </a:stretch>
        </p:blipFill>
        <p:spPr>
          <a:xfrm>
            <a:off x="8724900" y="5801489"/>
            <a:ext cx="2978150" cy="645613"/>
          </a:xfrm>
          <a:prstGeom prst="rect">
            <a:avLst/>
          </a:prstGeom>
        </p:spPr>
      </p:pic>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9" y="987428"/>
            <a:ext cx="6172201"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8"/>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2" y="1006663"/>
            <a:ext cx="6172201"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8"/>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1" y="2439645"/>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3"/>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011" y="3639671"/>
            <a:ext cx="4337212" cy="2162974"/>
          </a:xfrm>
          <a:prstGeom prst="rect">
            <a:avLst/>
          </a:prstGeom>
        </p:spPr>
      </p:pic>
      <p:sp>
        <p:nvSpPr>
          <p:cNvPr id="2" name="Vertical Title 1"/>
          <p:cNvSpPr>
            <a:spLocks noGrp="1"/>
          </p:cNvSpPr>
          <p:nvPr>
            <p:ph type="title" orient="vert"/>
          </p:nvPr>
        </p:nvSpPr>
        <p:spPr>
          <a:xfrm>
            <a:off x="8724900" y="365128"/>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8"/>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2" y="20998"/>
            <a:ext cx="12207241"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583117" y="5936975"/>
            <a:ext cx="5041002" cy="400110"/>
          </a:xfrm>
          <a:prstGeom prst="rect">
            <a:avLst/>
          </a:prstGeom>
        </p:spPr>
        <p:txBody>
          <a:bodyPr wrap="square">
            <a:spAutoFit/>
          </a:bodyPr>
          <a:lstStyle/>
          <a:p>
            <a:pPr algn="ctr"/>
            <a:r>
              <a:rPr lang="ro-RO" sz="1000" b="0" i="0" kern="1200" dirty="0">
                <a:solidFill>
                  <a:srgbClr val="71A6A1"/>
                </a:solidFill>
                <a:effectLst/>
                <a:latin typeface="Franklin Gothic Book" panose="020B0503020102020204" pitchFamily="34" charset="0"/>
                <a:ea typeface="+mn-ea"/>
                <a:cs typeface="+mn-cs"/>
              </a:rPr>
              <a:t>Le programme BIOPAMA est une initiative du Groupe des Etats ACP financée par le 11è Fonds européen de développement de l'Union européenne.</a:t>
            </a:r>
            <a:endParaRPr lang="en-US" sz="1000" dirty="0">
              <a:solidFill>
                <a:srgbClr val="71A6A1"/>
              </a:solidFill>
              <a:latin typeface="Franklin Gothic Book" panose="020B0503020102020204" pitchFamily="34" charset="0"/>
              <a:ea typeface="Franklin Gothic Book" charset="0"/>
              <a:cs typeface="Franklin Gothic Book" charset="0"/>
            </a:endParaRPr>
          </a:p>
        </p:txBody>
      </p:sp>
      <p:pic>
        <p:nvPicPr>
          <p:cNvPr id="3" name="Picture 2">
            <a:extLst>
              <a:ext uri="{FF2B5EF4-FFF2-40B4-BE49-F238E27FC236}">
                <a16:creationId xmlns:a16="http://schemas.microsoft.com/office/drawing/2014/main" id="{22464E47-B260-024F-A6DC-E85ED8ABA70A}"/>
              </a:ext>
            </a:extLst>
          </p:cNvPr>
          <p:cNvPicPr>
            <a:picLocks noChangeAspect="1"/>
          </p:cNvPicPr>
          <p:nvPr userDrawn="1"/>
        </p:nvPicPr>
        <p:blipFill>
          <a:blip r:embed="rId2"/>
          <a:stretch>
            <a:fillRect/>
          </a:stretch>
        </p:blipFill>
        <p:spPr>
          <a:xfrm>
            <a:off x="3041650" y="2260600"/>
            <a:ext cx="6122015" cy="1327150"/>
          </a:xfrm>
          <a:prstGeom prst="rect">
            <a:avLst/>
          </a:prstGeom>
        </p:spPr>
      </p:pic>
      <p:pic>
        <p:nvPicPr>
          <p:cNvPr id="8" name="Picture 7">
            <a:extLst>
              <a:ext uri="{FF2B5EF4-FFF2-40B4-BE49-F238E27FC236}">
                <a16:creationId xmlns:a16="http://schemas.microsoft.com/office/drawing/2014/main" id="{4083E2A0-3D99-5E4D-B434-0EAF0AE46708}"/>
              </a:ext>
            </a:extLst>
          </p:cNvPr>
          <p:cNvPicPr>
            <a:picLocks noChangeAspect="1"/>
          </p:cNvPicPr>
          <p:nvPr userDrawn="1"/>
        </p:nvPicPr>
        <p:blipFill>
          <a:blip r:embed="rId3"/>
          <a:stretch>
            <a:fillRect/>
          </a:stretch>
        </p:blipFill>
        <p:spPr>
          <a:xfrm>
            <a:off x="4583553" y="4425521"/>
            <a:ext cx="3038206" cy="854220"/>
          </a:xfrm>
          <a:prstGeom prst="rect">
            <a:avLst/>
          </a:prstGeom>
        </p:spPr>
      </p:pic>
      <p:pic>
        <p:nvPicPr>
          <p:cNvPr id="4" name="Picture 3">
            <a:extLst>
              <a:ext uri="{FF2B5EF4-FFF2-40B4-BE49-F238E27FC236}">
                <a16:creationId xmlns:a16="http://schemas.microsoft.com/office/drawing/2014/main" id="{CB01950D-1A6E-AC4E-BA29-291F9F725E29}"/>
              </a:ext>
            </a:extLst>
          </p:cNvPr>
          <p:cNvPicPr>
            <a:picLocks noChangeAspect="1"/>
          </p:cNvPicPr>
          <p:nvPr userDrawn="1"/>
        </p:nvPicPr>
        <p:blipFill>
          <a:blip r:embed="rId4"/>
          <a:stretch>
            <a:fillRect/>
          </a:stretch>
        </p:blipFill>
        <p:spPr>
          <a:xfrm>
            <a:off x="4421873" y="5445175"/>
            <a:ext cx="3361566" cy="326366"/>
          </a:xfrm>
          <a:prstGeom prst="rect">
            <a:avLst/>
          </a:prstGeom>
        </p:spPr>
      </p:pic>
    </p:spTree>
    <p:extLst>
      <p:ext uri="{BB962C8B-B14F-4D97-AF65-F5344CB8AC3E}">
        <p14:creationId xmlns:p14="http://schemas.microsoft.com/office/powerpoint/2010/main" val="26556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8839A780-A9EB-450B-B3B0-3B795E38E1AC}" type="datetimeFigureOut">
              <a:rPr lang="fr-FR" smtClean="0">
                <a:solidFill>
                  <a:prstClr val="black">
                    <a:tint val="75000"/>
                  </a:prstClr>
                </a:solidFill>
              </a:rPr>
              <a:pPr/>
              <a:t>28/05/2019</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A8B046F-F2E8-4B96-BBE3-07405CF4B157}" type="slidenum">
              <a:rPr lang="fr-FR" smtClean="0">
                <a:solidFill>
                  <a:prstClr val="black">
                    <a:tint val="75000"/>
                  </a:prstClr>
                </a:solidFill>
              </a:rPr>
              <a:pPr/>
              <a:t>‹nº›</a:t>
            </a:fld>
            <a:endParaRPr lang="fr-FR" dirty="0">
              <a:solidFill>
                <a:prstClr val="black">
                  <a:tint val="75000"/>
                </a:prstClr>
              </a:solidFill>
            </a:endParaRPr>
          </a:p>
        </p:txBody>
      </p:sp>
    </p:spTree>
    <p:extLst>
      <p:ext uri="{BB962C8B-B14F-4D97-AF65-F5344CB8AC3E}">
        <p14:creationId xmlns:p14="http://schemas.microsoft.com/office/powerpoint/2010/main" val="399894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8839A780-A9EB-450B-B3B0-3B795E38E1AC}" type="datetimeFigureOut">
              <a:rPr lang="fr-FR" smtClean="0">
                <a:solidFill>
                  <a:prstClr val="black">
                    <a:tint val="75000"/>
                  </a:prstClr>
                </a:solidFill>
              </a:rPr>
              <a:pPr/>
              <a:t>28/05/2019</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A8B046F-F2E8-4B96-BBE3-07405CF4B157}" type="slidenum">
              <a:rPr lang="fr-FR" smtClean="0">
                <a:solidFill>
                  <a:prstClr val="black">
                    <a:tint val="75000"/>
                  </a:prstClr>
                </a:solidFill>
              </a:rPr>
              <a:pPr/>
              <a:t>‹nº›</a:t>
            </a:fld>
            <a:endParaRPr lang="fr-FR" dirty="0">
              <a:solidFill>
                <a:prstClr val="black">
                  <a:tint val="75000"/>
                </a:prstClr>
              </a:solidFill>
            </a:endParaRPr>
          </a:p>
        </p:txBody>
      </p:sp>
    </p:spTree>
    <p:extLst>
      <p:ext uri="{BB962C8B-B14F-4D97-AF65-F5344CB8AC3E}">
        <p14:creationId xmlns:p14="http://schemas.microsoft.com/office/powerpoint/2010/main" val="233519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1" y="10676893"/>
            <a:ext cx="2743200" cy="365125"/>
          </a:xfrm>
          <a:prstGeom prst="rect">
            <a:avLst/>
          </a:prstGeom>
        </p:spPr>
        <p:txBody>
          <a:bodyPr/>
          <a:lstStyle/>
          <a:p>
            <a:fld id="{EEAE0620-6311-40F3-ADCE-7669C40B015C}" type="datetime1">
              <a:rPr lang="ro-RO" smtClean="0"/>
              <a:t>28.05.2019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6"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1" y="2439645"/>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1" y="3811"/>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1" y="508397"/>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15BA75AA-2165-41F1-9C20-0A222A46F366}" type="datetime1">
              <a:rPr lang="ro-RO" smtClean="0"/>
              <a:t>28.05.2019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11" name="Rectangle 10"/>
          <p:cNvSpPr/>
          <p:nvPr userDrawn="1"/>
        </p:nvSpPr>
        <p:spPr>
          <a:xfrm>
            <a:off x="11433" y="578161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1" y="1470395"/>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1" y="2439645"/>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32349" t="-669" r="31583" b="97610"/>
          <a:stretch/>
        </p:blipFill>
        <p:spPr>
          <a:xfrm>
            <a:off x="-5255" y="1038061"/>
            <a:ext cx="1839310" cy="46634"/>
          </a:xfrm>
          <a:prstGeom prst="rect">
            <a:avLst/>
          </a:prstGeom>
        </p:spPr>
      </p:pic>
      <p:pic>
        <p:nvPicPr>
          <p:cNvPr id="17" name="Picture 16">
            <a:extLst>
              <a:ext uri="{FF2B5EF4-FFF2-40B4-BE49-F238E27FC236}">
                <a16:creationId xmlns:a16="http://schemas.microsoft.com/office/drawing/2014/main" id="{C8894E86-E3C1-8248-B8EE-6B5F8B37C4C1}"/>
              </a:ext>
            </a:extLst>
          </p:cNvPr>
          <p:cNvPicPr>
            <a:picLocks noChangeAspect="1"/>
          </p:cNvPicPr>
          <p:nvPr userDrawn="1"/>
        </p:nvPicPr>
        <p:blipFill>
          <a:blip r:embed="rId3"/>
          <a:stretch>
            <a:fillRect/>
          </a:stretch>
        </p:blipFill>
        <p:spPr>
          <a:xfrm>
            <a:off x="9448800" y="6162464"/>
            <a:ext cx="2197100" cy="4762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205122" cy="5837129"/>
          </a:xfrm>
          <a:prstGeom prst="rect">
            <a:avLst/>
          </a:prstGeom>
        </p:spPr>
      </p:pic>
      <p:sp>
        <p:nvSpPr>
          <p:cNvPr id="2" name="Title 1"/>
          <p:cNvSpPr>
            <a:spLocks noGrp="1"/>
          </p:cNvSpPr>
          <p:nvPr>
            <p:ph type="title"/>
          </p:nvPr>
        </p:nvSpPr>
        <p:spPr>
          <a:xfrm>
            <a:off x="2457450" y="1726705"/>
            <a:ext cx="7429502" cy="1988047"/>
          </a:xfrm>
        </p:spPr>
        <p:txBody>
          <a:bodyPr anchor="b">
            <a:normAutofit/>
          </a:bodyPr>
          <a:lstStyle>
            <a:lvl1pPr algn="ctr">
              <a:defRPr sz="4800">
                <a:solidFill>
                  <a:srgbClr val="A35B28"/>
                </a:solidFill>
              </a:defRPr>
            </a:lvl1pPr>
          </a:lstStyle>
          <a:p>
            <a:r>
              <a:rPr lang="en-US" dirty="0"/>
              <a:t>Click to edit Master title style</a:t>
            </a:r>
          </a:p>
        </p:txBody>
      </p:sp>
      <p:sp>
        <p:nvSpPr>
          <p:cNvPr id="3" name="Text Placeholder 2"/>
          <p:cNvSpPr>
            <a:spLocks noGrp="1"/>
          </p:cNvSpPr>
          <p:nvPr>
            <p:ph type="body" idx="1"/>
          </p:nvPr>
        </p:nvSpPr>
        <p:spPr>
          <a:xfrm>
            <a:off x="2457450" y="3752850"/>
            <a:ext cx="7429502" cy="1459546"/>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45836DB3-E689-41ED-B388-1E5DF12EB456}" type="datetime1">
              <a:rPr lang="ro-RO" smtClean="0"/>
              <a:t>28.05.2019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3"/>
            <a:ext cx="12192000" cy="5777345"/>
          </a:xfrm>
        </p:spPr>
        <p:txBody>
          <a:bodyPr/>
          <a:lstStyle/>
          <a:p>
            <a:endParaRPr lang="en-US"/>
          </a:p>
        </p:txBody>
      </p:sp>
      <p:sp>
        <p:nvSpPr>
          <p:cNvPr id="8" name="Rectangle 7">
            <a:extLst>
              <a:ext uri="{FF2B5EF4-FFF2-40B4-BE49-F238E27FC236}">
                <a16:creationId xmlns:a16="http://schemas.microsoft.com/office/drawing/2014/main" id="{155A17F9-AB41-9B44-929B-B8707812EBBB}"/>
              </a:ext>
            </a:extLst>
          </p:cNvPr>
          <p:cNvSpPr/>
          <p:nvPr userDrawn="1"/>
        </p:nvSpPr>
        <p:spPr>
          <a:xfrm>
            <a:off x="2" y="2133601"/>
            <a:ext cx="9321801"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1"/>
          <p:cNvSpPr>
            <a:spLocks noGrp="1"/>
          </p:cNvSpPr>
          <p:nvPr>
            <p:ph type="title"/>
          </p:nvPr>
        </p:nvSpPr>
        <p:spPr>
          <a:xfrm>
            <a:off x="838203"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9198C8D0-4FA3-4B38-A4F3-50398BE96A67}" type="datetime1">
              <a:rPr lang="ro-RO" smtClean="0"/>
              <a:t>28.05.2019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2071459"/>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2071459"/>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838201" y="10676893"/>
            <a:ext cx="2743200" cy="365125"/>
          </a:xfrm>
          <a:prstGeom prst="rect">
            <a:avLst/>
          </a:prstGeom>
        </p:spPr>
        <p:txBody>
          <a:bodyPr/>
          <a:lstStyle/>
          <a:p>
            <a:fld id="{FB056F17-3813-4268-9972-4BB50318179C}" type="datetime1">
              <a:rPr lang="ro-RO" smtClean="0"/>
              <a:t>28.05.2019</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‹nº›</a:t>
            </a:fld>
            <a:endParaRPr lang="en-US"/>
          </a:p>
        </p:txBody>
      </p:sp>
      <p:sp>
        <p:nvSpPr>
          <p:cNvPr id="13"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2033357"/>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3" y="2857272"/>
            <a:ext cx="5157787"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72"/>
            <a:ext cx="5183188"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1" y="10676893"/>
            <a:ext cx="2743200" cy="365125"/>
          </a:xfrm>
          <a:prstGeom prst="rect">
            <a:avLst/>
          </a:prstGeom>
        </p:spPr>
        <p:txBody>
          <a:bodyPr/>
          <a:lstStyle/>
          <a:p>
            <a:fld id="{588278C7-83CC-419B-A20A-2DB6525EDAD4}" type="datetime1">
              <a:rPr lang="ro-RO" smtClean="0"/>
              <a:t>28.05.2019</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‹nº›</a:t>
            </a:fld>
            <a:endParaRPr lang="en-US"/>
          </a:p>
        </p:txBody>
      </p:sp>
      <p:sp>
        <p:nvSpPr>
          <p:cNvPr id="18"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1" y="10676893"/>
            <a:ext cx="2743200" cy="365125"/>
          </a:xfrm>
          <a:prstGeom prst="rect">
            <a:avLst/>
          </a:prstGeom>
        </p:spPr>
        <p:txBody>
          <a:bodyPr/>
          <a:lstStyle/>
          <a:p>
            <a:fld id="{DC740586-9D83-4886-8E74-2CF0863EB7FE}" type="datetime1">
              <a:rPr lang="ro-RO" smtClean="0"/>
              <a:t>28.05.2019</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‹nº›</a:t>
            </a:fld>
            <a:endParaRPr lang="en-US"/>
          </a:p>
        </p:txBody>
      </p:sp>
      <p:sp>
        <p:nvSpPr>
          <p:cNvPr id="9"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1" y="3811"/>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2" y="575875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5882" y="6085490"/>
            <a:ext cx="2100073" cy="472440"/>
          </a:xfrm>
          <a:prstGeom prst="rect">
            <a:avLst/>
          </a:prstGeom>
        </p:spPr>
      </p:pic>
      <p:sp>
        <p:nvSpPr>
          <p:cNvPr id="13" name="Footer Placeholder 23"/>
          <p:cNvSpPr>
            <a:spLocks noGrp="1"/>
          </p:cNvSpPr>
          <p:nvPr>
            <p:ph type="ftr" sz="quarter" idx="3"/>
          </p:nvPr>
        </p:nvSpPr>
        <p:spPr>
          <a:xfrm>
            <a:off x="826771" y="508397"/>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32349" t="-669" r="31583" b="97610"/>
          <a:stretch/>
        </p:blipFill>
        <p:spPr>
          <a:xfrm>
            <a:off x="-5255" y="1038061"/>
            <a:ext cx="1839310"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7"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19" name="Picture 1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212011" y="3639671"/>
            <a:ext cx="4337212" cy="2162974"/>
          </a:xfrm>
          <a:prstGeom prst="rect">
            <a:avLst/>
          </a:prstGeom>
        </p:spPr>
      </p:pic>
      <p:sp>
        <p:nvSpPr>
          <p:cNvPr id="14" name="Rectangle 13"/>
          <p:cNvSpPr/>
          <p:nvPr userDrawn="1"/>
        </p:nvSpPr>
        <p:spPr>
          <a:xfrm>
            <a:off x="11433" y="578161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2439645"/>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1" y="106768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‹nº›</a:t>
            </a:fld>
            <a:endParaRPr lang="en-US"/>
          </a:p>
        </p:txBody>
      </p:sp>
      <p:sp>
        <p:nvSpPr>
          <p:cNvPr id="26"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6" name="Picture 15"/>
          <p:cNvPicPr>
            <a:picLocks noChangeAspect="1"/>
          </p:cNvPicPr>
          <p:nvPr userDrawn="1"/>
        </p:nvPicPr>
        <p:blipFill rotWithShape="1">
          <a:blip r:embed="rId19">
            <a:extLst>
              <a:ext uri="{28A0092B-C50C-407E-A947-70E740481C1C}">
                <a14:useLocalDpi xmlns:a14="http://schemas.microsoft.com/office/drawing/2010/main" val="0"/>
              </a:ext>
            </a:extLst>
          </a:blip>
          <a:srcRect l="32349" t="-669" r="31583" b="97610"/>
          <a:stretch/>
        </p:blipFill>
        <p:spPr>
          <a:xfrm>
            <a:off x="-5255" y="1038061"/>
            <a:ext cx="1839310" cy="46634"/>
          </a:xfrm>
          <a:prstGeom prst="rect">
            <a:avLst/>
          </a:prstGeom>
        </p:spPr>
      </p:pic>
      <p:pic>
        <p:nvPicPr>
          <p:cNvPr id="11" name="Picture 10">
            <a:extLst>
              <a:ext uri="{FF2B5EF4-FFF2-40B4-BE49-F238E27FC236}">
                <a16:creationId xmlns:a16="http://schemas.microsoft.com/office/drawing/2014/main" id="{57685887-DD31-C64B-8F9E-A70F40E14E1F}"/>
              </a:ext>
            </a:extLst>
          </p:cNvPr>
          <p:cNvPicPr>
            <a:picLocks noChangeAspect="1"/>
          </p:cNvPicPr>
          <p:nvPr userDrawn="1"/>
        </p:nvPicPr>
        <p:blipFill>
          <a:blip r:embed="rId20"/>
          <a:stretch>
            <a:fillRect/>
          </a:stretch>
        </p:blipFill>
        <p:spPr>
          <a:xfrm>
            <a:off x="9448800" y="6162464"/>
            <a:ext cx="2197100" cy="47629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88" r:id="rId15"/>
    <p:sldLayoutId id="2147483689" r:id="rId16"/>
  </p:sldLayoutIdLst>
  <p:hf sldNum="0" hdr="0" dt="0"/>
  <p:txStyles>
    <p:title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3.xml"/><Relationship Id="rId7" Type="http://schemas.openxmlformats.org/officeDocument/2006/relationships/image" Target="../media/image9.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6.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slideLayout" Target="../slideLayouts/slideLayout16.xml"/><Relationship Id="rId4"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7.png"/><Relationship Id="rId4"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9.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8.jpeg"/><Relationship Id="rId5" Type="http://schemas.openxmlformats.org/officeDocument/2006/relationships/slideLayout" Target="../slideLayouts/slideLayout16.xml"/><Relationship Id="rId4" Type="http://schemas.openxmlformats.org/officeDocument/2006/relationships/tags" Target="../tags/tag3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7.xml"/><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0.png"/><Relationship Id="rId4"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1.png"/><Relationship Id="rId4"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5.xml"/><Relationship Id="rId1" Type="http://schemas.openxmlformats.org/officeDocument/2006/relationships/tags" Target="../tags/tag44.xml"/></Relationships>
</file>

<file path=ppt/slides/_rels/slide1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2.png"/><Relationship Id="rId4"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23.png"/><Relationship Id="rId4"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3.xml"/><Relationship Id="rId1" Type="http://schemas.openxmlformats.org/officeDocument/2006/relationships/tags" Target="../tags/tag5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25.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4.jpeg"/><Relationship Id="rId5" Type="http://schemas.openxmlformats.org/officeDocument/2006/relationships/slideLayout" Target="../slideLayouts/slideLayout16.xml"/><Relationship Id="rId4" Type="http://schemas.openxmlformats.org/officeDocument/2006/relationships/tags" Target="../tags/tag5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9.xml"/><Relationship Id="rId1" Type="http://schemas.openxmlformats.org/officeDocument/2006/relationships/tags" Target="../tags/tag5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1.xml"/><Relationship Id="rId1" Type="http://schemas.openxmlformats.org/officeDocument/2006/relationships/tags" Target="../tags/tag60.xml"/></Relationships>
</file>

<file path=ppt/slides/_rels/slide23.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27.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6.png"/><Relationship Id="rId5" Type="http://schemas.openxmlformats.org/officeDocument/2006/relationships/slideLayout" Target="../slideLayouts/slideLayout16.xml"/><Relationship Id="rId4" Type="http://schemas.openxmlformats.org/officeDocument/2006/relationships/tags" Target="../tags/tag65.xml"/></Relationships>
</file>

<file path=ppt/slides/_rels/slide2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8.png"/><Relationship Id="rId4"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29.png"/><Relationship Id="rId4"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3.xml"/><Relationship Id="rId1" Type="http://schemas.openxmlformats.org/officeDocument/2006/relationships/tags" Target="../tags/tag7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5.xml"/><Relationship Id="rId1" Type="http://schemas.openxmlformats.org/officeDocument/2006/relationships/tags" Target="../tags/tag74.xml"/></Relationships>
</file>

<file path=ppt/slides/_rels/slide28.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31.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0.jpeg"/><Relationship Id="rId5" Type="http://schemas.openxmlformats.org/officeDocument/2006/relationships/slideLayout" Target="../slideLayouts/slideLayout16.xml"/><Relationship Id="rId4" Type="http://schemas.openxmlformats.org/officeDocument/2006/relationships/tags" Target="../tags/tag7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1.xml"/><Relationship Id="rId1" Type="http://schemas.openxmlformats.org/officeDocument/2006/relationships/tags" Target="../tags/tag8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33.jpeg"/><Relationship Id="rId4" Type="http://schemas.openxmlformats.org/officeDocument/2006/relationships/notesSlide" Target="../notesSlides/notesSl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4.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9.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4.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custDataLst>
              <p:tags r:id="rId1"/>
            </p:custDataLst>
          </p:nvPr>
        </p:nvPicPr>
        <p:blipFill>
          <a:blip r:embed="rId7">
            <a:extLst>
              <a:ext uri="{28A0092B-C50C-407E-A947-70E740481C1C}">
                <a14:useLocalDpi xmlns:a14="http://schemas.microsoft.com/office/drawing/2010/main" val="0"/>
              </a:ext>
            </a:extLst>
          </a:blip>
          <a:srcRect t="17013" b="17013"/>
          <a:stretch>
            <a:fillRect/>
          </a:stretch>
        </p:blipFill>
        <p:spPr>
          <a:xfrm>
            <a:off x="0" y="11877"/>
            <a:ext cx="12192000" cy="5361191"/>
          </a:xfrm>
          <a:noFill/>
        </p:spPr>
      </p:pic>
      <p:sp>
        <p:nvSpPr>
          <p:cNvPr id="2" name="Rectangle 1">
            <a:extLst>
              <a:ext uri="{FF2B5EF4-FFF2-40B4-BE49-F238E27FC236}">
                <a16:creationId xmlns:a16="http://schemas.microsoft.com/office/drawing/2014/main" id="{20568493-EE96-3A44-AF9A-CE74A899BA48}"/>
              </a:ext>
            </a:extLst>
          </p:cNvPr>
          <p:cNvSpPr/>
          <p:nvPr>
            <p:custDataLst>
              <p:tags r:id="rId2"/>
            </p:custDataLst>
          </p:nvPr>
        </p:nvSpPr>
        <p:spPr>
          <a:xfrm>
            <a:off x="4002374" y="196803"/>
            <a:ext cx="8189627" cy="3657568"/>
          </a:xfrm>
          <a:prstGeom prst="rect">
            <a:avLst/>
          </a:prstGeom>
          <a:solidFill>
            <a:srgbClr val="679D9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 name="Title 3"/>
          <p:cNvSpPr>
            <a:spLocks noGrp="1"/>
          </p:cNvSpPr>
          <p:nvPr>
            <p:ph type="ctrTitle"/>
            <p:custDataLst>
              <p:tags r:id="rId3"/>
            </p:custDataLst>
          </p:nvPr>
        </p:nvSpPr>
        <p:spPr>
          <a:xfrm>
            <a:off x="5366681" y="1337475"/>
            <a:ext cx="6194322" cy="2371281"/>
          </a:xfrm>
        </p:spPr>
        <p:txBody>
          <a:bodyPr>
            <a:normAutofit/>
          </a:bodyPr>
          <a:lstStyle/>
          <a:p>
            <a:pPr algn="ctr"/>
            <a:r>
              <a:rPr lang="fr-FR" sz="3200" dirty="0"/>
              <a:t>Au delà.....</a:t>
            </a:r>
            <a:br>
              <a:rPr lang="fr-FR" sz="3200" dirty="0"/>
            </a:br>
            <a:r>
              <a:rPr lang="fr-FR" sz="3200" dirty="0"/>
              <a:t>des outils d'efficacité de la gestion des aires protégée</a:t>
            </a:r>
            <a:br>
              <a:rPr lang="fr-FR" dirty="0"/>
            </a:br>
            <a:br>
              <a:rPr lang="fr-FR" sz="1100" dirty="0"/>
            </a:br>
            <a:r>
              <a:rPr lang="fr-FR" dirty="0"/>
              <a:t>PENSEE CRITIQUE</a:t>
            </a:r>
          </a:p>
        </p:txBody>
      </p:sp>
      <p:sp>
        <p:nvSpPr>
          <p:cNvPr id="7" name="Rectangle 6">
            <a:extLst>
              <a:ext uri="{FF2B5EF4-FFF2-40B4-BE49-F238E27FC236}">
                <a16:creationId xmlns:a16="http://schemas.microsoft.com/office/drawing/2014/main" id="{4DC19C4E-035C-724C-8C5F-5375444AC87B}"/>
              </a:ext>
            </a:extLst>
          </p:cNvPr>
          <p:cNvSpPr/>
          <p:nvPr>
            <p:custDataLst>
              <p:tags r:id="rId4"/>
            </p:custDataLst>
          </p:nvPr>
        </p:nvSpPr>
        <p:spPr>
          <a:xfrm>
            <a:off x="4996073" y="1582057"/>
            <a:ext cx="331305" cy="2272314"/>
          </a:xfrm>
          <a:prstGeom prst="rect">
            <a:avLst/>
          </a:prstGeom>
          <a:solidFill>
            <a:srgbClr val="90C14E">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pic>
        <p:nvPicPr>
          <p:cNvPr id="6" name="Picture 2" descr="Related image"/>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1" y="1258475"/>
            <a:ext cx="4996071" cy="3316541"/>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714E3860-F9FD-2E41-A432-2089C95741C4}"/>
              </a:ext>
            </a:extLst>
          </p:cNvPr>
          <p:cNvSpPr/>
          <p:nvPr/>
        </p:nvSpPr>
        <p:spPr>
          <a:xfrm>
            <a:off x="4002374" y="196803"/>
            <a:ext cx="8212579" cy="1200329"/>
          </a:xfrm>
          <a:prstGeom prst="rect">
            <a:avLst/>
          </a:prstGeom>
        </p:spPr>
        <p:txBody>
          <a:bodyPr wrap="square">
            <a:spAutoFit/>
          </a:bodyPr>
          <a:lstStyle/>
          <a:p>
            <a:pPr algn="ctr"/>
            <a:r>
              <a:rPr lang="fr-FR" b="1" dirty="0"/>
              <a:t>Formation des coaches de l’observatoire des aires protégées et biodiversité </a:t>
            </a:r>
            <a:br>
              <a:rPr lang="fr-FR" b="1" dirty="0"/>
            </a:br>
            <a:r>
              <a:rPr lang="fr-FR" b="1" dirty="0"/>
              <a:t>en Afrique de l’Ouest et Afrique Centrale </a:t>
            </a:r>
            <a:br>
              <a:rPr lang="fr-FR" b="1" dirty="0"/>
            </a:br>
            <a:r>
              <a:rPr lang="fr-FR" b="1" dirty="0"/>
              <a:t>Kinshasa du 20 au 31 mai 2019</a:t>
            </a:r>
            <a:br>
              <a:rPr lang="fr-FR" sz="3600" b="1" dirty="0"/>
            </a:br>
            <a:endParaRPr lang="en-US" dirty="0"/>
          </a:p>
        </p:txBody>
      </p:sp>
    </p:spTree>
    <p:extLst>
      <p:ext uri="{BB962C8B-B14F-4D97-AF65-F5344CB8AC3E}">
        <p14:creationId xmlns:p14="http://schemas.microsoft.com/office/powerpoint/2010/main" val="196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7280" y="36990"/>
            <a:ext cx="9997440" cy="1143000"/>
          </a:xfrm>
        </p:spPr>
        <p:txBody>
          <a:bodyPr>
            <a:normAutofit/>
          </a:bodyPr>
          <a:lstStyle/>
          <a:p>
            <a:r>
              <a:rPr lang="fr-FR" sz="4000" b="1" i="1" dirty="0"/>
              <a:t>Pensée critique  - Pensée intuitive </a:t>
            </a:r>
            <a:endParaRPr lang="fr-FR" sz="4000" b="1" i="1" noProof="0" dirty="0"/>
          </a:p>
        </p:txBody>
      </p:sp>
      <p:sp>
        <p:nvSpPr>
          <p:cNvPr id="3" name="Espace réservé du contenu 2"/>
          <p:cNvSpPr>
            <a:spLocks noGrp="1"/>
          </p:cNvSpPr>
          <p:nvPr>
            <p:ph idx="1"/>
            <p:custDataLst>
              <p:tags r:id="rId2"/>
            </p:custDataLst>
          </p:nvPr>
        </p:nvSpPr>
        <p:spPr>
          <a:xfrm>
            <a:off x="743744" y="1196752"/>
            <a:ext cx="10704512" cy="2823705"/>
          </a:xfrm>
        </p:spPr>
        <p:txBody>
          <a:bodyPr>
            <a:normAutofit/>
          </a:bodyPr>
          <a:lstStyle/>
          <a:p>
            <a:pPr marL="514350" indent="-514350">
              <a:lnSpc>
                <a:spcPct val="110000"/>
              </a:lnSpc>
              <a:spcAft>
                <a:spcPts val="2400"/>
              </a:spcAft>
              <a:buFont typeface="+mj-lt"/>
              <a:buAutoNum type="arabicPeriod"/>
            </a:pPr>
            <a:r>
              <a:rPr lang="fr-FR" sz="3100" noProof="0" dirty="0"/>
              <a:t>La pensée intuitive est un sens qui n'utilise pas de processus rationnels tels que les faits et les données (la pensée intuitive est importante et vient d'années de connaissances et d'expérience qui vous permettent de comprendre</a:t>
            </a:r>
          </a:p>
        </p:txBody>
      </p:sp>
      <p:pic>
        <p:nvPicPr>
          <p:cNvPr id="10242" name="Picture 2" descr="Related image"/>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t="11338" b="9479"/>
          <a:stretch/>
        </p:blipFill>
        <p:spPr bwMode="auto">
          <a:xfrm>
            <a:off x="5730791" y="3508826"/>
            <a:ext cx="2745740" cy="23331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lated image"/>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940048" y="4020457"/>
            <a:ext cx="4317460" cy="24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8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7280" y="7962"/>
            <a:ext cx="9997440" cy="1143000"/>
          </a:xfrm>
        </p:spPr>
        <p:txBody>
          <a:bodyPr>
            <a:normAutofit/>
          </a:bodyPr>
          <a:lstStyle/>
          <a:p>
            <a:r>
              <a:rPr lang="fr-FR" sz="4000" b="1" i="1" dirty="0"/>
              <a:t>Pensée critique  - Pensée intuitive </a:t>
            </a:r>
            <a:endParaRPr lang="fr-FR" sz="4000" b="1" i="1" noProof="0" dirty="0"/>
          </a:p>
        </p:txBody>
      </p:sp>
      <p:sp>
        <p:nvSpPr>
          <p:cNvPr id="3" name="Espace réservé du contenu 2"/>
          <p:cNvSpPr>
            <a:spLocks noGrp="1"/>
          </p:cNvSpPr>
          <p:nvPr>
            <p:ph idx="1"/>
            <p:custDataLst>
              <p:tags r:id="rId2"/>
            </p:custDataLst>
          </p:nvPr>
        </p:nvSpPr>
        <p:spPr>
          <a:xfrm>
            <a:off x="743744" y="1150962"/>
            <a:ext cx="10704512" cy="5446390"/>
          </a:xfrm>
        </p:spPr>
        <p:txBody>
          <a:bodyPr>
            <a:normAutofit/>
          </a:bodyPr>
          <a:lstStyle/>
          <a:p>
            <a:pPr marL="0" indent="0">
              <a:lnSpc>
                <a:spcPct val="110000"/>
              </a:lnSpc>
              <a:spcAft>
                <a:spcPts val="2400"/>
              </a:spcAft>
              <a:buNone/>
            </a:pPr>
            <a:r>
              <a:rPr lang="fr-FR" sz="3100" noProof="0" dirty="0"/>
              <a:t>1 - Pensée intuitive – Exercice: Indiquez intuitivement le niveau d’efficacité de gestion et les cohérences et les incohérence supposées</a:t>
            </a:r>
          </a:p>
        </p:txBody>
      </p:sp>
      <p:pic>
        <p:nvPicPr>
          <p:cNvPr id="3074"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079104" y="2825552"/>
            <a:ext cx="1036915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28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7280" y="-6552"/>
            <a:ext cx="9997440" cy="1143000"/>
          </a:xfrm>
        </p:spPr>
        <p:txBody>
          <a:bodyPr>
            <a:normAutofit/>
          </a:bodyPr>
          <a:lstStyle/>
          <a:p>
            <a:r>
              <a:rPr lang="fr-FR" sz="4000" b="1" i="1" noProof="0" dirty="0"/>
              <a:t>Pensée critique – </a:t>
            </a:r>
            <a:r>
              <a:rPr lang="fr-FR" sz="4000" b="1" i="1" dirty="0"/>
              <a:t>Réfléchir aux éléments </a:t>
            </a:r>
            <a:endParaRPr lang="fr-FR" sz="4000" b="1" i="1" noProof="0" dirty="0"/>
          </a:p>
        </p:txBody>
      </p:sp>
      <p:sp>
        <p:nvSpPr>
          <p:cNvPr id="3" name="Espace réservé du contenu 2"/>
          <p:cNvSpPr>
            <a:spLocks noGrp="1"/>
          </p:cNvSpPr>
          <p:nvPr>
            <p:ph idx="1"/>
            <p:custDataLst>
              <p:tags r:id="rId2"/>
            </p:custDataLst>
          </p:nvPr>
        </p:nvSpPr>
        <p:spPr>
          <a:xfrm>
            <a:off x="743744" y="1110152"/>
            <a:ext cx="10704512" cy="3384376"/>
          </a:xfrm>
        </p:spPr>
        <p:txBody>
          <a:bodyPr>
            <a:normAutofit/>
          </a:bodyPr>
          <a:lstStyle/>
          <a:p>
            <a:pPr marL="514350" indent="-514350">
              <a:lnSpc>
                <a:spcPct val="110000"/>
              </a:lnSpc>
              <a:spcAft>
                <a:spcPts val="2400"/>
              </a:spcAft>
              <a:buFont typeface="+mj-lt"/>
              <a:buAutoNum type="arabicPeriod" startAt="2"/>
            </a:pPr>
            <a:r>
              <a:rPr lang="fr-FR" sz="3100" noProof="0" dirty="0"/>
              <a:t>Réfléchir aux éléments de l’analyse et se poser des questions (Cette information a-t-elle un sens ? Où sommes-nous ? Où </a:t>
            </a:r>
            <a:r>
              <a:rPr lang="fr-FR" sz="3100" dirty="0"/>
              <a:t>devons-nous aller ? </a:t>
            </a:r>
            <a:r>
              <a:rPr lang="fr-FR" sz="3100" noProof="0" dirty="0"/>
              <a:t>Qu’est-ce que mon bon sens me dit au sujet de cette </a:t>
            </a:r>
            <a:r>
              <a:rPr lang="fr-FR" sz="3100" dirty="0"/>
              <a:t>situation</a:t>
            </a:r>
            <a:r>
              <a:rPr lang="fr-FR" sz="3100" noProof="0" dirty="0"/>
              <a:t> ? Que faisons-nous ? …)</a:t>
            </a:r>
          </a:p>
        </p:txBody>
      </p:sp>
      <p:pic>
        <p:nvPicPr>
          <p:cNvPr id="11266" name="Picture 2" descr="Image result for pensÃ©e intuitive"/>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615947" y="4053712"/>
            <a:ext cx="3559245" cy="266943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se poser des questions"/>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83446" y="3918858"/>
            <a:ext cx="5532501" cy="293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64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14144" y="9128"/>
            <a:ext cx="9997440" cy="926976"/>
          </a:xfrm>
        </p:spPr>
        <p:txBody>
          <a:bodyPr>
            <a:normAutofit/>
          </a:bodyPr>
          <a:lstStyle/>
          <a:p>
            <a:r>
              <a:rPr lang="fr-FR" sz="4000" b="1" i="1" dirty="0"/>
              <a:t>Pensée critique – Réfléchir aux éléments </a:t>
            </a:r>
            <a:endParaRPr lang="fr-FR" sz="4000" b="1" i="1" noProof="0" dirty="0"/>
          </a:p>
        </p:txBody>
      </p:sp>
      <p:sp>
        <p:nvSpPr>
          <p:cNvPr id="3" name="Espace réservé du contenu 2"/>
          <p:cNvSpPr>
            <a:spLocks noGrp="1"/>
          </p:cNvSpPr>
          <p:nvPr>
            <p:ph idx="1"/>
            <p:custDataLst>
              <p:tags r:id="rId2"/>
            </p:custDataLst>
          </p:nvPr>
        </p:nvSpPr>
        <p:spPr>
          <a:xfrm>
            <a:off x="743744" y="936104"/>
            <a:ext cx="10704512" cy="5949280"/>
          </a:xfrm>
          <a:ln>
            <a:noFill/>
          </a:ln>
        </p:spPr>
        <p:txBody>
          <a:bodyPr>
            <a:normAutofit fontScale="62500" lnSpcReduction="20000"/>
          </a:bodyPr>
          <a:lstStyle/>
          <a:p>
            <a:pPr marL="0" indent="0">
              <a:lnSpc>
                <a:spcPct val="120000"/>
              </a:lnSpc>
              <a:spcBef>
                <a:spcPts val="0"/>
              </a:spcBef>
              <a:spcAft>
                <a:spcPts val="600"/>
              </a:spcAft>
              <a:buNone/>
            </a:pPr>
            <a:r>
              <a:rPr lang="fr-FR" sz="3600" noProof="0" dirty="0"/>
              <a:t>2 - Réfléchir aux éléments de l’analyse – Exercice: Analyser la motivation du personnelle et identifier si d’autres variables d’analyse sont nécessaires</a:t>
            </a:r>
          </a:p>
          <a:p>
            <a:pPr marL="0" indent="0">
              <a:lnSpc>
                <a:spcPct val="120000"/>
              </a:lnSpc>
              <a:spcBef>
                <a:spcPts val="0"/>
              </a:spcBef>
              <a:spcAft>
                <a:spcPts val="600"/>
              </a:spcAft>
              <a:buNone/>
            </a:pPr>
            <a:r>
              <a:rPr lang="fr-FR" sz="2800" b="1" noProof="0" dirty="0"/>
              <a:t>PR3 - Conditions de travail et motivation du personnel</a:t>
            </a:r>
          </a:p>
          <a:p>
            <a:pPr marL="82296" indent="0">
              <a:buNone/>
            </a:pPr>
            <a:r>
              <a:rPr lang="fr-FR" sz="2800" b="1" noProof="0" dirty="0">
                <a:solidFill>
                  <a:srgbClr val="0070C0"/>
                </a:solidFill>
              </a:rPr>
              <a:t>Question posée: </a:t>
            </a:r>
            <a:r>
              <a:rPr lang="fr-FR" sz="2800" noProof="0" dirty="0">
                <a:solidFill>
                  <a:srgbClr val="0070C0"/>
                </a:solidFill>
              </a:rPr>
              <a:t>La gestion de l’aire protégée adopte-t-elle des mesures/approches/outils adéquats pour assurer la motivation du personnel ?</a:t>
            </a:r>
          </a:p>
          <a:p>
            <a:pPr marL="82296" indent="0">
              <a:buNone/>
            </a:pPr>
            <a:r>
              <a:rPr lang="fr-FR" sz="2800" b="1" noProof="0" dirty="0">
                <a:solidFill>
                  <a:srgbClr val="0070C0"/>
                </a:solidFill>
              </a:rPr>
              <a:t>Critère - Concept mesuré - Variable</a:t>
            </a:r>
          </a:p>
          <a:p>
            <a:pPr marL="596646" lvl="0" indent="-514350">
              <a:buClr>
                <a:srgbClr val="002060"/>
              </a:buClr>
              <a:buFont typeface="+mj-lt"/>
              <a:buAutoNum type="arabicPeriod"/>
            </a:pPr>
            <a:r>
              <a:rPr lang="fr-FR" sz="2800" noProof="0" dirty="0">
                <a:solidFill>
                  <a:srgbClr val="002060"/>
                </a:solidFill>
              </a:rPr>
              <a:t>Objectifs clairs et spécifiques pour les tâches à accomplir</a:t>
            </a:r>
          </a:p>
          <a:p>
            <a:pPr marL="596646" lvl="0" indent="-514350">
              <a:buClr>
                <a:srgbClr val="002060"/>
              </a:buClr>
              <a:buFont typeface="+mj-lt"/>
              <a:buAutoNum type="arabicPeriod"/>
            </a:pPr>
            <a:r>
              <a:rPr lang="fr-FR" sz="2800" noProof="0" dirty="0">
                <a:solidFill>
                  <a:srgbClr val="002060"/>
                </a:solidFill>
              </a:rPr>
              <a:t>Loyauté et intégrité des gestionnaires et des dirigeants</a:t>
            </a:r>
          </a:p>
          <a:p>
            <a:pPr marL="596646" lvl="0" indent="-514350">
              <a:buClr>
                <a:srgbClr val="002060"/>
              </a:buClr>
              <a:buFont typeface="+mj-lt"/>
              <a:buAutoNum type="arabicPeriod"/>
            </a:pPr>
            <a:r>
              <a:rPr lang="fr-FR" sz="2800" noProof="0" dirty="0">
                <a:solidFill>
                  <a:srgbClr val="002060"/>
                </a:solidFill>
              </a:rPr>
              <a:t>Retour d’information et encadrement par les gestionnaires et les leaders</a:t>
            </a:r>
          </a:p>
          <a:p>
            <a:pPr marL="596646" lvl="0" indent="-514350">
              <a:buClr>
                <a:srgbClr val="002060"/>
              </a:buClr>
              <a:buFont typeface="+mj-lt"/>
              <a:buAutoNum type="arabicPeriod"/>
            </a:pPr>
            <a:r>
              <a:rPr lang="fr-FR" sz="2800" noProof="0" dirty="0">
                <a:solidFill>
                  <a:srgbClr val="002060"/>
                </a:solidFill>
              </a:rPr>
              <a:t>Stimulation et motivation pour la réalisation des activités</a:t>
            </a:r>
          </a:p>
          <a:p>
            <a:pPr marL="596646" lvl="0" indent="-514350">
              <a:buClr>
                <a:srgbClr val="002060"/>
              </a:buClr>
              <a:buFont typeface="+mj-lt"/>
              <a:buAutoNum type="arabicPeriod"/>
            </a:pPr>
            <a:r>
              <a:rPr lang="fr-FR" sz="2800" noProof="0" dirty="0">
                <a:solidFill>
                  <a:srgbClr val="002060"/>
                </a:solidFill>
              </a:rPr>
              <a:t>Retour d’information sur les activités réalisées</a:t>
            </a:r>
          </a:p>
          <a:p>
            <a:pPr marL="596646" lvl="0" indent="-514350">
              <a:buClr>
                <a:srgbClr val="002060"/>
              </a:buClr>
              <a:buFont typeface="+mj-lt"/>
              <a:buAutoNum type="arabicPeriod"/>
            </a:pPr>
            <a:r>
              <a:rPr lang="fr-FR" sz="2800" noProof="0" dirty="0">
                <a:solidFill>
                  <a:srgbClr val="002060"/>
                </a:solidFill>
              </a:rPr>
              <a:t>Autonomie pour accomplir les tâches de façon adéquate</a:t>
            </a:r>
          </a:p>
          <a:p>
            <a:pPr marL="596646" lvl="0" indent="-514350">
              <a:buClr>
                <a:srgbClr val="002060"/>
              </a:buClr>
              <a:buFont typeface="+mj-lt"/>
              <a:buAutoNum type="arabicPeriod"/>
            </a:pPr>
            <a:r>
              <a:rPr lang="fr-FR" sz="2800" noProof="0" dirty="0">
                <a:solidFill>
                  <a:srgbClr val="002060"/>
                </a:solidFill>
              </a:rPr>
              <a:t>Implication du personnel dans les décisions concernant leur travail et leur emploi</a:t>
            </a:r>
          </a:p>
          <a:p>
            <a:pPr marL="596646" lvl="0" indent="-514350">
              <a:buClr>
                <a:srgbClr val="002060"/>
              </a:buClr>
              <a:buFont typeface="+mj-lt"/>
              <a:buAutoNum type="arabicPeriod"/>
            </a:pPr>
            <a:r>
              <a:rPr lang="fr-FR" sz="2800" noProof="0" dirty="0">
                <a:solidFill>
                  <a:srgbClr val="002060"/>
                </a:solidFill>
              </a:rPr>
              <a:t>Rémunération appropriée (salaires, primes et sécurité sociale)</a:t>
            </a:r>
          </a:p>
          <a:p>
            <a:pPr marL="596646" lvl="0" indent="-514350">
              <a:buClr>
                <a:srgbClr val="002060"/>
              </a:buClr>
              <a:buFont typeface="+mj-lt"/>
              <a:buAutoNum type="arabicPeriod"/>
            </a:pPr>
            <a:r>
              <a:rPr lang="fr-FR" sz="2800" noProof="0" dirty="0">
                <a:solidFill>
                  <a:srgbClr val="002060"/>
                </a:solidFill>
              </a:rPr>
              <a:t>Conditions de travail appropriées (équipement de travail, tenue, etc.)</a:t>
            </a:r>
          </a:p>
          <a:p>
            <a:pPr marL="596646" lvl="0" indent="-514350">
              <a:buClr>
                <a:srgbClr val="002060"/>
              </a:buClr>
              <a:buFont typeface="+mj-lt"/>
              <a:buAutoNum type="arabicPeriod"/>
            </a:pPr>
            <a:r>
              <a:rPr lang="fr-FR" sz="2800" noProof="0" dirty="0">
                <a:solidFill>
                  <a:srgbClr val="002060"/>
                </a:solidFill>
              </a:rPr>
              <a:t>Motivation des autorités politiques, administratives et militaires</a:t>
            </a:r>
          </a:p>
          <a:p>
            <a:pPr marL="596646" lvl="0" indent="-514350">
              <a:buClr>
                <a:srgbClr val="002060"/>
              </a:buClr>
              <a:buFont typeface="+mj-lt"/>
              <a:buAutoNum type="arabicPeriod"/>
            </a:pPr>
            <a:r>
              <a:rPr lang="fr-FR" sz="2800" noProof="0" dirty="0">
                <a:solidFill>
                  <a:srgbClr val="002060"/>
                </a:solidFill>
              </a:rPr>
              <a:t>Motivation des autorités judiciaires</a:t>
            </a:r>
          </a:p>
          <a:p>
            <a:pPr marL="596646" lvl="0" indent="-514350">
              <a:buClr>
                <a:srgbClr val="002060"/>
              </a:buClr>
              <a:buFont typeface="+mj-lt"/>
              <a:buAutoNum type="arabicPeriod"/>
            </a:pPr>
            <a:r>
              <a:rPr lang="fr-FR" sz="2800" noProof="0" dirty="0">
                <a:solidFill>
                  <a:srgbClr val="002060"/>
                </a:solidFill>
              </a:rPr>
              <a:t>Motivation des communautés locales</a:t>
            </a:r>
          </a:p>
          <a:p>
            <a:pPr marL="0" indent="0">
              <a:lnSpc>
                <a:spcPct val="110000"/>
              </a:lnSpc>
              <a:spcAft>
                <a:spcPts val="2400"/>
              </a:spcAft>
              <a:buNone/>
            </a:pPr>
            <a:endParaRPr lang="fr-FR" sz="2800" b="1" noProof="0" dirty="0"/>
          </a:p>
          <a:p>
            <a:pPr marL="0" indent="0">
              <a:lnSpc>
                <a:spcPct val="110000"/>
              </a:lnSpc>
              <a:spcAft>
                <a:spcPts val="2400"/>
              </a:spcAft>
              <a:buNone/>
            </a:pPr>
            <a:endParaRPr lang="fr-FR" sz="3100" noProof="0" dirty="0"/>
          </a:p>
        </p:txBody>
      </p:sp>
    </p:spTree>
    <p:extLst>
      <p:ext uri="{BB962C8B-B14F-4D97-AF65-F5344CB8AC3E}">
        <p14:creationId xmlns:p14="http://schemas.microsoft.com/office/powerpoint/2010/main" val="2579057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7280" y="104687"/>
            <a:ext cx="9997440" cy="1143000"/>
          </a:xfrm>
        </p:spPr>
        <p:txBody>
          <a:bodyPr>
            <a:normAutofit/>
          </a:bodyPr>
          <a:lstStyle/>
          <a:p>
            <a:r>
              <a:rPr lang="fr-FR" sz="4000" b="1" i="1" noProof="0" dirty="0"/>
              <a:t>Pensée critique – </a:t>
            </a:r>
            <a:r>
              <a:rPr lang="fr-FR" sz="4000" b="1" i="1" dirty="0"/>
              <a:t>Interpréter les mots </a:t>
            </a:r>
            <a:endParaRPr lang="fr-FR" sz="4000" b="1" i="1" noProof="0" dirty="0"/>
          </a:p>
        </p:txBody>
      </p:sp>
      <p:sp>
        <p:nvSpPr>
          <p:cNvPr id="3" name="Espace réservé du contenu 2"/>
          <p:cNvSpPr>
            <a:spLocks noGrp="1"/>
          </p:cNvSpPr>
          <p:nvPr>
            <p:ph idx="1"/>
            <p:custDataLst>
              <p:tags r:id="rId2"/>
            </p:custDataLst>
          </p:nvPr>
        </p:nvSpPr>
        <p:spPr>
          <a:xfrm>
            <a:off x="743744" y="1268760"/>
            <a:ext cx="10704512" cy="2016224"/>
          </a:xfrm>
        </p:spPr>
        <p:txBody>
          <a:bodyPr>
            <a:normAutofit/>
          </a:bodyPr>
          <a:lstStyle/>
          <a:p>
            <a:pPr marL="514350" indent="-514350">
              <a:lnSpc>
                <a:spcPct val="90000"/>
              </a:lnSpc>
              <a:spcAft>
                <a:spcPts val="2400"/>
              </a:spcAft>
              <a:buFont typeface="+mj-lt"/>
              <a:buAutoNum type="arabicPeriod" startAt="3"/>
            </a:pPr>
            <a:r>
              <a:rPr lang="fr-FR" sz="2900" noProof="0" dirty="0"/>
              <a:t>Ne pas prendre les choses au pied de la lettre (lorsqu’une personne ne cherche pas à interpréter les mots dans un sens réel et plus profond des mots)</a:t>
            </a:r>
          </a:p>
        </p:txBody>
      </p:sp>
      <p:pic>
        <p:nvPicPr>
          <p:cNvPr id="12292" name="Picture 4" descr="Related image"/>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31447" y="2559285"/>
            <a:ext cx="11529106" cy="357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8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43744" y="51498"/>
            <a:ext cx="9997440" cy="782960"/>
          </a:xfrm>
        </p:spPr>
        <p:txBody>
          <a:bodyPr>
            <a:normAutofit/>
          </a:bodyPr>
          <a:lstStyle/>
          <a:p>
            <a:r>
              <a:rPr lang="fr-FR" sz="4000" b="1" i="1" noProof="0" dirty="0"/>
              <a:t>Pensée critique – </a:t>
            </a:r>
            <a:r>
              <a:rPr lang="fr-FR" sz="4000" b="1" i="1" dirty="0"/>
              <a:t>Interpréter les mots </a:t>
            </a:r>
            <a:endParaRPr lang="fr-FR" sz="4000" b="1" i="1" noProof="0" dirty="0"/>
          </a:p>
        </p:txBody>
      </p:sp>
      <p:sp>
        <p:nvSpPr>
          <p:cNvPr id="3" name="Espace réservé du contenu 2"/>
          <p:cNvSpPr>
            <a:spLocks noGrp="1"/>
          </p:cNvSpPr>
          <p:nvPr>
            <p:ph idx="1"/>
            <p:custDataLst>
              <p:tags r:id="rId2"/>
            </p:custDataLst>
          </p:nvPr>
        </p:nvSpPr>
        <p:spPr>
          <a:xfrm>
            <a:off x="743744" y="980728"/>
            <a:ext cx="10704512" cy="5877272"/>
          </a:xfrm>
        </p:spPr>
        <p:txBody>
          <a:bodyPr>
            <a:normAutofit/>
          </a:bodyPr>
          <a:lstStyle/>
          <a:p>
            <a:pPr marL="0" indent="0">
              <a:lnSpc>
                <a:spcPct val="90000"/>
              </a:lnSpc>
              <a:spcAft>
                <a:spcPts val="2400"/>
              </a:spcAft>
              <a:buNone/>
            </a:pPr>
            <a:r>
              <a:rPr lang="fr-FR" sz="2900" noProof="0" dirty="0"/>
              <a:t>3 - Interpréter le sens réel et plus profond des mots – Exercice</a:t>
            </a:r>
          </a:p>
          <a:p>
            <a:pPr marL="0" indent="0">
              <a:lnSpc>
                <a:spcPct val="90000"/>
              </a:lnSpc>
              <a:spcAft>
                <a:spcPts val="2400"/>
              </a:spcAft>
              <a:buNone/>
            </a:pPr>
            <a:endParaRPr lang="fr-FR" sz="2900" noProof="0" dirty="0"/>
          </a:p>
          <a:p>
            <a:pPr marL="0" indent="0">
              <a:lnSpc>
                <a:spcPct val="90000"/>
              </a:lnSpc>
              <a:spcAft>
                <a:spcPts val="2400"/>
              </a:spcAft>
              <a:buNone/>
            </a:pPr>
            <a:endParaRPr lang="fr-FR" sz="2900" noProof="0" dirty="0"/>
          </a:p>
          <a:p>
            <a:pPr marL="0" indent="0">
              <a:lnSpc>
                <a:spcPct val="90000"/>
              </a:lnSpc>
              <a:spcAft>
                <a:spcPts val="2400"/>
              </a:spcAft>
              <a:buNone/>
            </a:pPr>
            <a:r>
              <a:rPr lang="fr-FR" sz="2900" noProof="0" dirty="0"/>
              <a:t>Définir le sens des mots:</a:t>
            </a:r>
          </a:p>
          <a:p>
            <a:pPr marL="457200" indent="-457200">
              <a:lnSpc>
                <a:spcPct val="90000"/>
              </a:lnSpc>
              <a:spcAft>
                <a:spcPts val="2400"/>
              </a:spcAft>
            </a:pPr>
            <a:r>
              <a:rPr lang="fr-FR" sz="2900" noProof="0" dirty="0"/>
              <a:t>Effets</a:t>
            </a:r>
          </a:p>
          <a:p>
            <a:pPr marL="457200" indent="-457200">
              <a:lnSpc>
                <a:spcPct val="90000"/>
              </a:lnSpc>
              <a:spcAft>
                <a:spcPts val="2400"/>
              </a:spcAft>
            </a:pPr>
            <a:r>
              <a:rPr lang="fr-FR" sz="2900" noProof="0" dirty="0"/>
              <a:t>Impact </a:t>
            </a:r>
          </a:p>
          <a:p>
            <a:pPr marL="0" indent="0">
              <a:lnSpc>
                <a:spcPct val="90000"/>
              </a:lnSpc>
              <a:spcAft>
                <a:spcPts val="2400"/>
              </a:spcAft>
              <a:buNone/>
            </a:pPr>
            <a:endParaRPr lang="fr-FR" sz="2900" noProof="0" dirty="0"/>
          </a:p>
        </p:txBody>
      </p:sp>
      <p:pic>
        <p:nvPicPr>
          <p:cNvPr id="5122"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695739" y="1451883"/>
            <a:ext cx="10800523" cy="197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18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93057" y="62511"/>
            <a:ext cx="10515600" cy="1055091"/>
          </a:xfrm>
        </p:spPr>
        <p:txBody>
          <a:bodyPr>
            <a:normAutofit fontScale="90000"/>
          </a:bodyPr>
          <a:lstStyle/>
          <a:p>
            <a:r>
              <a:rPr lang="fr-FR" sz="4000" b="1" i="1" dirty="0"/>
              <a:t>Pensée critique – Importance relative des éléments 20% – 80%</a:t>
            </a:r>
          </a:p>
        </p:txBody>
      </p:sp>
      <p:sp>
        <p:nvSpPr>
          <p:cNvPr id="3" name="Espace réservé du contenu 2"/>
          <p:cNvSpPr>
            <a:spLocks noGrp="1"/>
          </p:cNvSpPr>
          <p:nvPr>
            <p:ph idx="1"/>
            <p:custDataLst>
              <p:tags r:id="rId2"/>
            </p:custDataLst>
          </p:nvPr>
        </p:nvSpPr>
        <p:spPr>
          <a:xfrm>
            <a:off x="1097280" y="1436712"/>
            <a:ext cx="9997440" cy="3861002"/>
          </a:xfrm>
        </p:spPr>
        <p:txBody>
          <a:bodyPr>
            <a:normAutofit lnSpcReduction="10000"/>
          </a:bodyPr>
          <a:lstStyle/>
          <a:p>
            <a:pPr marL="514350" lvl="0" indent="-514350">
              <a:buFont typeface="+mj-lt"/>
              <a:buAutoNum type="arabicPeriod" startAt="4"/>
            </a:pPr>
            <a:r>
              <a:rPr lang="fr-FR" noProof="0" dirty="0"/>
              <a:t>Connaître l'importance relative des éléments à analyser puisque souvent</a:t>
            </a:r>
          </a:p>
          <a:p>
            <a:pPr lvl="1"/>
            <a:r>
              <a:rPr lang="fr-FR" sz="2900" noProof="0" dirty="0"/>
              <a:t>80% des résultats viennent de 20% des intrants</a:t>
            </a:r>
          </a:p>
          <a:p>
            <a:pPr lvl="1"/>
            <a:r>
              <a:rPr lang="fr-FR" sz="2900" dirty="0"/>
              <a:t>80% des coûts sont déterminés par 20% des activités réalisées</a:t>
            </a:r>
          </a:p>
          <a:p>
            <a:pPr lvl="1"/>
            <a:r>
              <a:rPr lang="fr-FR" sz="2900" dirty="0"/>
              <a:t>20% des causes déterminent 80% des problèmes</a:t>
            </a:r>
          </a:p>
          <a:p>
            <a:pPr marL="0" indent="0">
              <a:spcBef>
                <a:spcPts val="1800"/>
              </a:spcBef>
              <a:buNone/>
            </a:pPr>
            <a:r>
              <a:rPr lang="fr-FR" noProof="0" dirty="0"/>
              <a:t>Ce rapport n'est qu'une règle empirique, mais son application permet de se concentrer sur les éléments qui ont le plus d'impact sur les activités</a:t>
            </a:r>
          </a:p>
          <a:p>
            <a:endParaRPr lang="fr-FR" noProof="0" dirty="0"/>
          </a:p>
        </p:txBody>
      </p:sp>
    </p:spTree>
    <p:extLst>
      <p:ext uri="{BB962C8B-B14F-4D97-AF65-F5344CB8AC3E}">
        <p14:creationId xmlns:p14="http://schemas.microsoft.com/office/powerpoint/2010/main" val="83725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8200" y="280224"/>
            <a:ext cx="10515600" cy="562965"/>
          </a:xfrm>
        </p:spPr>
        <p:txBody>
          <a:bodyPr>
            <a:normAutofit fontScale="90000"/>
          </a:bodyPr>
          <a:lstStyle/>
          <a:p>
            <a:r>
              <a:rPr lang="fr-FR" sz="4000" b="1" i="1" dirty="0"/>
              <a:t>Pensée critique – Importance relative des éléments 20% – 80%</a:t>
            </a:r>
            <a:endParaRPr lang="fr-FR" sz="4000" b="1" i="1" noProof="0" dirty="0"/>
          </a:p>
        </p:txBody>
      </p:sp>
      <p:sp>
        <p:nvSpPr>
          <p:cNvPr id="3" name="Espace réservé du contenu 2"/>
          <p:cNvSpPr>
            <a:spLocks noGrp="1"/>
          </p:cNvSpPr>
          <p:nvPr>
            <p:ph idx="1"/>
            <p:custDataLst>
              <p:tags r:id="rId2"/>
            </p:custDataLst>
          </p:nvPr>
        </p:nvSpPr>
        <p:spPr>
          <a:xfrm>
            <a:off x="1775520" y="1436712"/>
            <a:ext cx="9997440" cy="4368552"/>
          </a:xfrm>
        </p:spPr>
        <p:txBody>
          <a:bodyPr>
            <a:normAutofit/>
          </a:bodyPr>
          <a:lstStyle/>
          <a:p>
            <a:pPr marL="514350" lvl="0" indent="-514350">
              <a:buFont typeface="+mj-lt"/>
              <a:buAutoNum type="arabicPeriod" startAt="4"/>
            </a:pPr>
            <a:r>
              <a:rPr lang="fr-FR" noProof="0" dirty="0"/>
              <a:t>Connaître l'importance relative des éléments à analyser puisque souvent</a:t>
            </a:r>
          </a:p>
          <a:p>
            <a:pPr marL="514350" lvl="0" indent="-514350">
              <a:buFont typeface="+mj-lt"/>
              <a:buAutoNum type="arabicPeriod" startAt="4"/>
            </a:pPr>
            <a:endParaRPr lang="fr-FR" noProof="0" dirty="0"/>
          </a:p>
          <a:p>
            <a:endParaRPr lang="fr-FR" noProof="0" dirty="0"/>
          </a:p>
        </p:txBody>
      </p:sp>
      <p:pic>
        <p:nvPicPr>
          <p:cNvPr id="13316" name="Picture 4" descr="Image result for pareto"/>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27504" y="2780928"/>
            <a:ext cx="11536992" cy="251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121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75343" y="251195"/>
            <a:ext cx="10515600" cy="562965"/>
          </a:xfrm>
        </p:spPr>
        <p:txBody>
          <a:bodyPr>
            <a:normAutofit fontScale="90000"/>
          </a:bodyPr>
          <a:lstStyle/>
          <a:p>
            <a:r>
              <a:rPr lang="fr-FR" sz="4000" b="1" i="1" dirty="0"/>
              <a:t>Pensée critique – Importance relative des éléments 20% – 80%</a:t>
            </a:r>
            <a:endParaRPr lang="fr-FR" sz="4000" b="1" i="1" noProof="0" dirty="0"/>
          </a:p>
        </p:txBody>
      </p:sp>
      <p:sp>
        <p:nvSpPr>
          <p:cNvPr id="3" name="Espace réservé du contenu 2"/>
          <p:cNvSpPr>
            <a:spLocks noGrp="1"/>
          </p:cNvSpPr>
          <p:nvPr>
            <p:ph idx="1"/>
            <p:custDataLst>
              <p:tags r:id="rId2"/>
            </p:custDataLst>
          </p:nvPr>
        </p:nvSpPr>
        <p:spPr>
          <a:xfrm>
            <a:off x="663607" y="1071578"/>
            <a:ext cx="10976849" cy="4618022"/>
          </a:xfrm>
        </p:spPr>
        <p:txBody>
          <a:bodyPr>
            <a:normAutofit/>
          </a:bodyPr>
          <a:lstStyle/>
          <a:p>
            <a:pPr marL="0" lvl="0" indent="0">
              <a:buNone/>
            </a:pPr>
            <a:r>
              <a:rPr lang="fr-FR" noProof="0" dirty="0"/>
              <a:t>4 - Rapport 20% - 80% - Exercice</a:t>
            </a:r>
          </a:p>
          <a:p>
            <a:pPr marL="0" lvl="0" indent="0">
              <a:buNone/>
            </a:pPr>
            <a:endParaRPr lang="fr-FR" noProof="0" dirty="0"/>
          </a:p>
          <a:p>
            <a:pPr marL="0" lvl="0" indent="0">
              <a:buNone/>
            </a:pPr>
            <a:endParaRPr lang="fr-FR" noProof="0" dirty="0"/>
          </a:p>
          <a:p>
            <a:pPr marL="0" lvl="0" indent="0">
              <a:buNone/>
            </a:pPr>
            <a:endParaRPr lang="fr-FR" noProof="0" dirty="0"/>
          </a:p>
          <a:p>
            <a:pPr marL="0" lvl="0" indent="0">
              <a:buNone/>
            </a:pPr>
            <a:endParaRPr lang="fr-FR" noProof="0" dirty="0"/>
          </a:p>
          <a:p>
            <a:pPr marL="0" lvl="0" indent="0">
              <a:buNone/>
            </a:pPr>
            <a:endParaRPr lang="fr-FR" noProof="0" dirty="0"/>
          </a:p>
          <a:p>
            <a:pPr marL="0" lvl="0" indent="0">
              <a:buNone/>
            </a:pPr>
            <a:r>
              <a:rPr lang="fr-FR" sz="2400" noProof="0" dirty="0"/>
              <a:t>Quel élément du cycle de gestion:</a:t>
            </a:r>
          </a:p>
          <a:p>
            <a:pPr marL="457200" lvl="0" indent="-457200">
              <a:buFont typeface="+mj-lt"/>
              <a:buAutoNum type="arabicPeriod"/>
            </a:pPr>
            <a:r>
              <a:rPr lang="fr-FR" sz="2400" noProof="0" dirty="0"/>
              <a:t>assure des bons Résultats et Effets/Impacts avec des Intrants faibles?</a:t>
            </a:r>
          </a:p>
          <a:p>
            <a:pPr marL="457200" lvl="0" indent="-457200">
              <a:buFont typeface="+mj-lt"/>
              <a:buAutoNum type="arabicPeriod"/>
            </a:pPr>
            <a:r>
              <a:rPr lang="fr-FR" sz="2400" noProof="0" dirty="0"/>
              <a:t>assure des bons Résultats et Effets/Impacts avec des Intrants importants ?</a:t>
            </a:r>
            <a:endParaRPr lang="fr-FR" noProof="0" dirty="0"/>
          </a:p>
          <a:p>
            <a:pPr marL="0" lvl="0" indent="0">
              <a:buNone/>
            </a:pPr>
            <a:endParaRPr lang="fr-FR" noProof="0" dirty="0"/>
          </a:p>
          <a:p>
            <a:endParaRPr lang="fr-FR" noProof="0" dirty="0"/>
          </a:p>
        </p:txBody>
      </p:sp>
      <p:pic>
        <p:nvPicPr>
          <p:cNvPr id="6146"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663608" y="1467453"/>
            <a:ext cx="10661584"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73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7280" y="121196"/>
            <a:ext cx="9997440" cy="710952"/>
          </a:xfrm>
        </p:spPr>
        <p:txBody>
          <a:bodyPr>
            <a:normAutofit/>
          </a:bodyPr>
          <a:lstStyle/>
          <a:p>
            <a:r>
              <a:rPr lang="fr-FR" sz="4000" b="1" i="1" noProof="0" dirty="0"/>
              <a:t>Pensée critique – </a:t>
            </a:r>
            <a:r>
              <a:rPr lang="fr-FR" sz="4000" b="1" i="1" dirty="0"/>
              <a:t>Penser différemment </a:t>
            </a:r>
            <a:endParaRPr lang="fr-FR" sz="4000" b="1" i="1" noProof="0" dirty="0"/>
          </a:p>
        </p:txBody>
      </p:sp>
      <p:sp>
        <p:nvSpPr>
          <p:cNvPr id="3" name="Espace réservé du contenu 2"/>
          <p:cNvSpPr>
            <a:spLocks noGrp="1"/>
          </p:cNvSpPr>
          <p:nvPr>
            <p:ph idx="1"/>
            <p:custDataLst>
              <p:tags r:id="rId2"/>
            </p:custDataLst>
          </p:nvPr>
        </p:nvSpPr>
        <p:spPr>
          <a:xfrm>
            <a:off x="911424" y="1546222"/>
            <a:ext cx="10369152" cy="3853093"/>
          </a:xfrm>
        </p:spPr>
        <p:txBody>
          <a:bodyPr>
            <a:normAutofit/>
          </a:bodyPr>
          <a:lstStyle/>
          <a:p>
            <a:pPr marL="514350" lvl="0" indent="-514350">
              <a:buFont typeface="+mj-lt"/>
              <a:buAutoNum type="arabicPeriod" startAt="5"/>
            </a:pPr>
            <a:r>
              <a:rPr lang="fr-FR" noProof="0" dirty="0"/>
              <a:t>Penser </a:t>
            </a:r>
            <a:r>
              <a:rPr lang="fr-FR" dirty="0"/>
              <a:t>différemment (</a:t>
            </a:r>
            <a:r>
              <a:rPr lang="fr-FR" i="1" noProof="0" dirty="0"/>
              <a:t>sortir</a:t>
            </a:r>
            <a:r>
              <a:rPr lang="fr-FR" noProof="0" dirty="0"/>
              <a:t> des schémas de pensée </a:t>
            </a:r>
            <a:r>
              <a:rPr lang="fr-FR" dirty="0"/>
              <a:t>d</a:t>
            </a:r>
            <a:r>
              <a:rPr lang="fr-FR" noProof="0" dirty="0"/>
              <a:t>e notre cerveau). On pourrait atteindre cette pensée par :</a:t>
            </a:r>
          </a:p>
          <a:p>
            <a:pPr lvl="1"/>
            <a:r>
              <a:rPr lang="fr-FR" noProof="0" dirty="0"/>
              <a:t>l’exagération du problème</a:t>
            </a:r>
          </a:p>
          <a:p>
            <a:pPr lvl="1"/>
            <a:r>
              <a:rPr lang="fr-FR" noProof="0" dirty="0"/>
              <a:t>l’inversion des objets considérés - opposition du problème </a:t>
            </a:r>
            <a:r>
              <a:rPr lang="fr-FR" sz="2400" i="1" noProof="0" dirty="0"/>
              <a:t>(les usines devraient puiser l'eau en aval des rivières dans lesquelles elles puisent)</a:t>
            </a:r>
          </a:p>
          <a:p>
            <a:pPr lvl="1"/>
            <a:r>
              <a:rPr lang="fr-FR" noProof="0" dirty="0"/>
              <a:t>la distorsion des faits </a:t>
            </a:r>
          </a:p>
          <a:p>
            <a:pPr lvl="1"/>
            <a:r>
              <a:rPr lang="fr-FR" noProof="0" dirty="0"/>
              <a:t>le détournement de l'usage</a:t>
            </a:r>
          </a:p>
          <a:p>
            <a:pPr lvl="1"/>
            <a:r>
              <a:rPr lang="fr-FR" noProof="0" dirty="0"/>
              <a:t>etc.</a:t>
            </a:r>
          </a:p>
        </p:txBody>
      </p:sp>
    </p:spTree>
    <p:extLst>
      <p:ext uri="{BB962C8B-B14F-4D97-AF65-F5344CB8AC3E}">
        <p14:creationId xmlns:p14="http://schemas.microsoft.com/office/powerpoint/2010/main" val="321611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914400" y="54924"/>
            <a:ext cx="10363200" cy="1470025"/>
          </a:xfrm>
        </p:spPr>
        <p:txBody>
          <a:bodyPr/>
          <a:lstStyle/>
          <a:p>
            <a:r>
              <a:rPr lang="fr-FR" noProof="0" dirty="0"/>
              <a:t>DSS - Penser d’une manière critique</a:t>
            </a:r>
          </a:p>
        </p:txBody>
      </p:sp>
      <p:sp>
        <p:nvSpPr>
          <p:cNvPr id="3" name="Sous-titre 2"/>
          <p:cNvSpPr>
            <a:spLocks noGrp="1"/>
          </p:cNvSpPr>
          <p:nvPr>
            <p:ph type="subTitle" idx="1"/>
            <p:custDataLst>
              <p:tags r:id="rId2"/>
            </p:custDataLst>
          </p:nvPr>
        </p:nvSpPr>
        <p:spPr>
          <a:xfrm>
            <a:off x="1828800" y="1433334"/>
            <a:ext cx="8534400" cy="1752600"/>
          </a:xfrm>
        </p:spPr>
        <p:txBody>
          <a:bodyPr>
            <a:normAutofit/>
          </a:bodyPr>
          <a:lstStyle/>
          <a:p>
            <a:r>
              <a:rPr lang="fr-FR" noProof="0" dirty="0"/>
              <a:t>Analyse</a:t>
            </a:r>
          </a:p>
          <a:p>
            <a:r>
              <a:rPr lang="fr-FR" noProof="0" dirty="0"/>
              <a:t>Exercices pour « Évaluation de gestion IMET #8 Aire Protegee test 1  Far Far Away »</a:t>
            </a:r>
          </a:p>
        </p:txBody>
      </p:sp>
      <p:pic>
        <p:nvPicPr>
          <p:cNvPr id="4" name="Image 3"/>
          <p:cNvPicPr/>
          <p:nvPr>
            <p:custDataLst>
              <p:tags r:id="rId3"/>
            </p:custDataLst>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75000" contrast="49000"/>
                    </a14:imgEffect>
                  </a14:imgLayer>
                </a14:imgProps>
              </a:ext>
            </a:extLst>
          </a:blip>
          <a:stretch>
            <a:fillRect/>
          </a:stretch>
        </p:blipFill>
        <p:spPr>
          <a:xfrm>
            <a:off x="3215681" y="3185934"/>
            <a:ext cx="6432713" cy="2607345"/>
          </a:xfrm>
          <a:prstGeom prst="rect">
            <a:avLst/>
          </a:prstGeom>
        </p:spPr>
      </p:pic>
    </p:spTree>
    <p:extLst>
      <p:ext uri="{BB962C8B-B14F-4D97-AF65-F5344CB8AC3E}">
        <p14:creationId xmlns:p14="http://schemas.microsoft.com/office/powerpoint/2010/main" val="250487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98880" y="121196"/>
            <a:ext cx="9997440" cy="710952"/>
          </a:xfrm>
        </p:spPr>
        <p:txBody>
          <a:bodyPr>
            <a:normAutofit/>
          </a:bodyPr>
          <a:lstStyle/>
          <a:p>
            <a:r>
              <a:rPr lang="fr-FR" sz="4000" b="1" i="1" dirty="0"/>
              <a:t>Pensée critique – Penser différemment</a:t>
            </a:r>
            <a:endParaRPr lang="fr-FR" sz="4000" b="1" i="1" noProof="0" dirty="0"/>
          </a:p>
        </p:txBody>
      </p:sp>
      <p:sp>
        <p:nvSpPr>
          <p:cNvPr id="3" name="Espace réservé du contenu 2"/>
          <p:cNvSpPr>
            <a:spLocks noGrp="1"/>
          </p:cNvSpPr>
          <p:nvPr>
            <p:ph idx="1"/>
            <p:custDataLst>
              <p:tags r:id="rId2"/>
            </p:custDataLst>
          </p:nvPr>
        </p:nvSpPr>
        <p:spPr>
          <a:xfrm>
            <a:off x="1391477" y="1052736"/>
            <a:ext cx="10369152" cy="1080120"/>
          </a:xfrm>
        </p:spPr>
        <p:txBody>
          <a:bodyPr>
            <a:normAutofit/>
          </a:bodyPr>
          <a:lstStyle/>
          <a:p>
            <a:pPr marL="0" lvl="0" indent="0">
              <a:buNone/>
            </a:pPr>
            <a:r>
              <a:rPr lang="fr-FR" noProof="0" dirty="0"/>
              <a:t>5 - Penser </a:t>
            </a:r>
            <a:r>
              <a:rPr lang="fr-FR" dirty="0"/>
              <a:t>différemment </a:t>
            </a:r>
            <a:r>
              <a:rPr lang="fr-FR" noProof="0" dirty="0"/>
              <a:t>(</a:t>
            </a:r>
            <a:r>
              <a:rPr lang="fr-FR" i="1" dirty="0"/>
              <a:t>sortir des sentiers battus</a:t>
            </a:r>
            <a:r>
              <a:rPr lang="fr-FR" noProof="0" dirty="0"/>
              <a:t>)</a:t>
            </a:r>
          </a:p>
        </p:txBody>
      </p:sp>
      <p:pic>
        <p:nvPicPr>
          <p:cNvPr id="14338" name="Picture 2" descr="Image result for thinking outside the box"/>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0" y="3007874"/>
            <a:ext cx="6840240" cy="385012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sortir des sentiers battus"/>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611573" y="2017306"/>
            <a:ext cx="5580427" cy="313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66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7280" y="121196"/>
            <a:ext cx="9997440" cy="710952"/>
          </a:xfrm>
        </p:spPr>
        <p:txBody>
          <a:bodyPr>
            <a:normAutofit/>
          </a:bodyPr>
          <a:lstStyle/>
          <a:p>
            <a:r>
              <a:rPr lang="fr-FR" sz="4000" b="1" i="1" dirty="0"/>
              <a:t>Pensée critique – Penser différemment</a:t>
            </a:r>
            <a:endParaRPr lang="fr-FR" sz="4000" b="1" i="1" noProof="0" dirty="0"/>
          </a:p>
        </p:txBody>
      </p:sp>
      <p:sp>
        <p:nvSpPr>
          <p:cNvPr id="3" name="Espace réservé du contenu 2"/>
          <p:cNvSpPr>
            <a:spLocks noGrp="1"/>
          </p:cNvSpPr>
          <p:nvPr>
            <p:ph idx="1"/>
            <p:custDataLst>
              <p:tags r:id="rId2"/>
            </p:custDataLst>
          </p:nvPr>
        </p:nvSpPr>
        <p:spPr>
          <a:xfrm>
            <a:off x="113139" y="1089472"/>
            <a:ext cx="10369152" cy="5805264"/>
          </a:xfrm>
        </p:spPr>
        <p:txBody>
          <a:bodyPr>
            <a:normAutofit/>
          </a:bodyPr>
          <a:lstStyle/>
          <a:p>
            <a:pPr marL="0" lvl="0" indent="0">
              <a:buNone/>
            </a:pPr>
            <a:r>
              <a:rPr lang="fr-FR" noProof="0" dirty="0"/>
              <a:t>5 - Penser </a:t>
            </a:r>
            <a:r>
              <a:rPr lang="fr-FR" dirty="0"/>
              <a:t>différemment </a:t>
            </a:r>
            <a:r>
              <a:rPr lang="fr-FR" noProof="0" dirty="0"/>
              <a:t>– Exercice: Comment pouvons-nous convaincre les gestionnaires pour la prise en compte des services écosystémiques dans la gestion du parc? (choisir la/les solutions d’une pensée différente et n’expliquer les raisons)</a:t>
            </a:r>
          </a:p>
          <a:p>
            <a:pPr lvl="1"/>
            <a:r>
              <a:rPr lang="fr-FR" noProof="0" dirty="0"/>
              <a:t>Explication et sensibilisation de l’importance des SE aux gestionnaires du parc</a:t>
            </a:r>
          </a:p>
          <a:p>
            <a:pPr lvl="1"/>
            <a:r>
              <a:rPr lang="fr-FR" noProof="0" dirty="0"/>
              <a:t>Convertir les objectifs de conservation en SE rendus pour le bien être humaine</a:t>
            </a:r>
          </a:p>
          <a:p>
            <a:pPr lvl="1"/>
            <a:r>
              <a:rPr lang="fr-FR" noProof="0" dirty="0"/>
              <a:t>Explication et sensibilisation de l’importance des SE aux populations riverains du parc</a:t>
            </a:r>
          </a:p>
          <a:p>
            <a:pPr lvl="1"/>
            <a:r>
              <a:rPr lang="fr-FR" noProof="0" dirty="0"/>
              <a:t>Convertir les menaces en SE pour réduire les pressions sur le parc</a:t>
            </a:r>
          </a:p>
          <a:p>
            <a:pPr lvl="1"/>
            <a:r>
              <a:rPr lang="fr-FR" noProof="0" dirty="0"/>
              <a:t>Convertir l’adaptation au changement climatique en SE rendus pour le bien être humaine et la réduction des pressions sur le parc</a:t>
            </a:r>
          </a:p>
        </p:txBody>
      </p:sp>
    </p:spTree>
    <p:extLst>
      <p:ext uri="{BB962C8B-B14F-4D97-AF65-F5344CB8AC3E}">
        <p14:creationId xmlns:p14="http://schemas.microsoft.com/office/powerpoint/2010/main" val="1034845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95739" y="130324"/>
            <a:ext cx="10800523" cy="854968"/>
          </a:xfrm>
        </p:spPr>
        <p:txBody>
          <a:bodyPr>
            <a:normAutofit/>
          </a:bodyPr>
          <a:lstStyle/>
          <a:p>
            <a:r>
              <a:rPr lang="fr-FR" sz="4000" b="1" i="1" dirty="0"/>
              <a:t>Pensée critique – Analyse fractionnée </a:t>
            </a:r>
          </a:p>
        </p:txBody>
      </p:sp>
      <p:sp>
        <p:nvSpPr>
          <p:cNvPr id="3" name="Espace réservé du contenu 2"/>
          <p:cNvSpPr>
            <a:spLocks noGrp="1"/>
          </p:cNvSpPr>
          <p:nvPr>
            <p:ph idx="1"/>
            <p:custDataLst>
              <p:tags r:id="rId2"/>
            </p:custDataLst>
          </p:nvPr>
        </p:nvSpPr>
        <p:spPr>
          <a:xfrm>
            <a:off x="1097280" y="1233715"/>
            <a:ext cx="9997440" cy="3846286"/>
          </a:xfrm>
        </p:spPr>
        <p:txBody>
          <a:bodyPr>
            <a:normAutofit/>
          </a:bodyPr>
          <a:lstStyle/>
          <a:p>
            <a:pPr marL="514350" lvl="0" indent="-514350">
              <a:buFont typeface="+mj-lt"/>
              <a:buAutoNum type="arabicPeriod" startAt="6"/>
            </a:pPr>
            <a:r>
              <a:rPr lang="fr-FR" noProof="0" dirty="0"/>
              <a:t>Exploiter l’analyse fractionnée et le découpage des éléments à analyser</a:t>
            </a:r>
          </a:p>
          <a:p>
            <a:pPr lvl="1"/>
            <a:r>
              <a:rPr lang="fr-FR" noProof="0" dirty="0"/>
              <a:t>le découpage est la capacité de se concentrer sur un petit ensemble de variables clés pour prendre une décision rapide plutôt que de considérer consciemment toutes les variables possibles</a:t>
            </a:r>
          </a:p>
          <a:p>
            <a:pPr lvl="1"/>
            <a:r>
              <a:rPr lang="fr-FR" noProof="0" dirty="0"/>
              <a:t>le découpage de l’ensemble pour une analyse de détail peut s’imposer, il prendra du temps mais vous amènerez à une compréhension plus profonde de la problématique et à de meilleures solutions à adopter</a:t>
            </a:r>
          </a:p>
        </p:txBody>
      </p:sp>
    </p:spTree>
    <p:extLst>
      <p:ext uri="{BB962C8B-B14F-4D97-AF65-F5344CB8AC3E}">
        <p14:creationId xmlns:p14="http://schemas.microsoft.com/office/powerpoint/2010/main" val="126056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95739" y="194958"/>
            <a:ext cx="10800523" cy="854968"/>
          </a:xfrm>
        </p:spPr>
        <p:txBody>
          <a:bodyPr>
            <a:normAutofit/>
          </a:bodyPr>
          <a:lstStyle/>
          <a:p>
            <a:r>
              <a:rPr lang="fr-FR" sz="4000" b="1" i="1" noProof="0" dirty="0"/>
              <a:t>Pensée critique – </a:t>
            </a:r>
            <a:r>
              <a:rPr lang="fr-FR" sz="4000" b="1" i="1" dirty="0"/>
              <a:t>Analyse fractionnée</a:t>
            </a:r>
            <a:endParaRPr lang="fr-FR" sz="4000" b="1" i="1" noProof="0" dirty="0"/>
          </a:p>
        </p:txBody>
      </p:sp>
      <p:sp>
        <p:nvSpPr>
          <p:cNvPr id="3" name="Espace réservé du contenu 2"/>
          <p:cNvSpPr>
            <a:spLocks noGrp="1"/>
          </p:cNvSpPr>
          <p:nvPr>
            <p:ph idx="1"/>
            <p:custDataLst>
              <p:tags r:id="rId2"/>
            </p:custDataLst>
          </p:nvPr>
        </p:nvSpPr>
        <p:spPr>
          <a:xfrm>
            <a:off x="1775520" y="1700808"/>
            <a:ext cx="9997440" cy="504056"/>
          </a:xfrm>
        </p:spPr>
        <p:txBody>
          <a:bodyPr>
            <a:normAutofit/>
          </a:bodyPr>
          <a:lstStyle/>
          <a:p>
            <a:pPr marL="0" lvl="0" indent="0">
              <a:buNone/>
            </a:pPr>
            <a:r>
              <a:rPr lang="fr-FR" noProof="0" dirty="0"/>
              <a:t>6 - Analyse fractionnée</a:t>
            </a:r>
          </a:p>
        </p:txBody>
      </p:sp>
      <p:pic>
        <p:nvPicPr>
          <p:cNvPr id="15362"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876716" y="2368603"/>
            <a:ext cx="3329851" cy="313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4970084" y="2388596"/>
            <a:ext cx="5745928" cy="311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487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95739" y="56321"/>
            <a:ext cx="10800523" cy="854968"/>
          </a:xfrm>
        </p:spPr>
        <p:txBody>
          <a:bodyPr>
            <a:normAutofit/>
          </a:bodyPr>
          <a:lstStyle/>
          <a:p>
            <a:r>
              <a:rPr lang="fr-FR" sz="4000" b="1" i="1" noProof="0" dirty="0"/>
              <a:t>Pensée critique – </a:t>
            </a:r>
            <a:r>
              <a:rPr lang="fr-FR" sz="4000" b="1" i="1" dirty="0"/>
              <a:t>Analyse fractionnée</a:t>
            </a:r>
            <a:endParaRPr lang="fr-FR" sz="4000" b="1" i="1" noProof="0" dirty="0"/>
          </a:p>
        </p:txBody>
      </p:sp>
      <p:sp>
        <p:nvSpPr>
          <p:cNvPr id="3" name="Espace réservé du contenu 2"/>
          <p:cNvSpPr>
            <a:spLocks noGrp="1"/>
          </p:cNvSpPr>
          <p:nvPr>
            <p:ph idx="1"/>
            <p:custDataLst>
              <p:tags r:id="rId2"/>
            </p:custDataLst>
          </p:nvPr>
        </p:nvSpPr>
        <p:spPr>
          <a:xfrm>
            <a:off x="863419" y="1016000"/>
            <a:ext cx="10465163" cy="5631543"/>
          </a:xfrm>
        </p:spPr>
        <p:txBody>
          <a:bodyPr>
            <a:normAutofit/>
          </a:bodyPr>
          <a:lstStyle/>
          <a:p>
            <a:pPr marL="0" lvl="0" indent="0">
              <a:buNone/>
            </a:pPr>
            <a:r>
              <a:rPr lang="fr-FR" noProof="0" dirty="0"/>
              <a:t>6 - Analyse fractionnée – Exercice</a:t>
            </a:r>
          </a:p>
          <a:p>
            <a:pPr marL="0" lvl="0" indent="0">
              <a:buNone/>
            </a:pPr>
            <a:endParaRPr lang="fr-FR" noProof="0" dirty="0"/>
          </a:p>
          <a:p>
            <a:pPr marL="0" lvl="0" indent="0">
              <a:buNone/>
            </a:pPr>
            <a:endParaRPr lang="fr-FR" noProof="0" dirty="0"/>
          </a:p>
          <a:p>
            <a:pPr marL="0" lvl="0" indent="0">
              <a:buNone/>
            </a:pPr>
            <a:endParaRPr lang="fr-FR" noProof="0" dirty="0"/>
          </a:p>
          <a:p>
            <a:pPr marL="0" lvl="0" indent="0">
              <a:buNone/>
            </a:pPr>
            <a:endParaRPr lang="fr-FR" noProof="0" dirty="0"/>
          </a:p>
          <a:p>
            <a:pPr marL="0" lvl="0" indent="0">
              <a:buNone/>
            </a:pPr>
            <a:r>
              <a:rPr lang="fr-FR" noProof="0" dirty="0"/>
              <a:t>Décomposer les deux indicateurs PR 8 et PR9 du Parc pour expliquer:</a:t>
            </a:r>
          </a:p>
          <a:p>
            <a:pPr marL="514350" lvl="0" indent="-514350">
              <a:buFont typeface="+mj-lt"/>
              <a:buAutoNum type="arabicPeriod"/>
            </a:pPr>
            <a:r>
              <a:rPr lang="fr-FR" noProof="0" dirty="0"/>
              <a:t>La problématique LAB à améliorer</a:t>
            </a:r>
          </a:p>
          <a:p>
            <a:pPr marL="514350" lvl="0" indent="-514350">
              <a:buFont typeface="+mj-lt"/>
              <a:buAutoNum type="arabicPeriod"/>
            </a:pPr>
            <a:r>
              <a:rPr lang="fr-FR" noProof="0" dirty="0"/>
              <a:t>L’élément plus faible et à améliorer entre:</a:t>
            </a:r>
          </a:p>
          <a:p>
            <a:pPr marL="274320" lvl="1" indent="0">
              <a:buNone/>
            </a:pPr>
            <a:r>
              <a:rPr lang="fr-FR" noProof="0" dirty="0"/>
              <a:t>A) de la gestion des éléments des renseignements et enquêtes</a:t>
            </a:r>
          </a:p>
          <a:p>
            <a:pPr marL="274320" lvl="1" indent="0">
              <a:buNone/>
            </a:pPr>
            <a:r>
              <a:rPr lang="fr-FR" noProof="0" dirty="0"/>
              <a:t>B) du traitement des éléments de preuve, développement de cas et actions en justice</a:t>
            </a:r>
          </a:p>
          <a:p>
            <a:pPr marL="274320" lvl="1" indent="0">
              <a:buNone/>
            </a:pPr>
            <a:endParaRPr lang="fr-FR" noProof="0" dirty="0"/>
          </a:p>
          <a:p>
            <a:pPr marL="0" lvl="0" indent="0">
              <a:buNone/>
            </a:pPr>
            <a:endParaRPr lang="fr-FR" noProof="0" dirty="0"/>
          </a:p>
          <a:p>
            <a:pPr marL="0" lvl="0" indent="0">
              <a:buNone/>
            </a:pPr>
            <a:endParaRPr lang="fr-FR" noProof="0" dirty="0"/>
          </a:p>
        </p:txBody>
      </p:sp>
      <p:pic>
        <p:nvPicPr>
          <p:cNvPr id="7170" name="Picture 2"/>
          <p:cNvPicPr>
            <a:picLocks noChangeAspect="1" noChangeArrowheads="1"/>
          </p:cNvPicPr>
          <p:nvPr>
            <p:custDataLst>
              <p:tags r:id="rId3"/>
            </p:custDataLst>
          </p:nvPr>
        </p:nvPicPr>
        <p:blipFill rotWithShape="1">
          <a:blip r:embed="rId5">
            <a:extLst>
              <a:ext uri="{28A0092B-C50C-407E-A947-70E740481C1C}">
                <a14:useLocalDpi xmlns:a14="http://schemas.microsoft.com/office/drawing/2010/main" val="0"/>
              </a:ext>
            </a:extLst>
          </a:blip>
          <a:srcRect t="9440"/>
          <a:stretch/>
        </p:blipFill>
        <p:spPr bwMode="auto">
          <a:xfrm>
            <a:off x="863419" y="1556792"/>
            <a:ext cx="10878244" cy="184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598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7280" y="186711"/>
            <a:ext cx="9997440" cy="771232"/>
          </a:xfrm>
        </p:spPr>
        <p:txBody>
          <a:bodyPr>
            <a:normAutofit/>
          </a:bodyPr>
          <a:lstStyle/>
          <a:p>
            <a:r>
              <a:rPr lang="fr-FR" sz="4000" b="1" i="1" noProof="0" dirty="0"/>
              <a:t>Pensée critique – </a:t>
            </a:r>
            <a:r>
              <a:rPr lang="fr-FR" sz="4000" b="1" i="1" dirty="0"/>
              <a:t>Points de vue multiples </a:t>
            </a:r>
            <a:endParaRPr lang="fr-FR" sz="4000" b="1" i="1" noProof="0" dirty="0"/>
          </a:p>
        </p:txBody>
      </p:sp>
      <p:sp>
        <p:nvSpPr>
          <p:cNvPr id="3" name="Espace réservé du contenu 2"/>
          <p:cNvSpPr>
            <a:spLocks noGrp="1"/>
          </p:cNvSpPr>
          <p:nvPr>
            <p:ph idx="1"/>
            <p:custDataLst>
              <p:tags r:id="rId2"/>
            </p:custDataLst>
          </p:nvPr>
        </p:nvSpPr>
        <p:spPr>
          <a:xfrm>
            <a:off x="1097280" y="1784784"/>
            <a:ext cx="9997440" cy="3288432"/>
          </a:xfrm>
        </p:spPr>
        <p:txBody>
          <a:bodyPr>
            <a:normAutofit/>
          </a:bodyPr>
          <a:lstStyle/>
          <a:p>
            <a:pPr marL="514350" indent="-514350">
              <a:buFont typeface="+mj-lt"/>
              <a:buAutoNum type="arabicPeriod" startAt="7"/>
            </a:pPr>
            <a:r>
              <a:rPr lang="fr-FR" noProof="0" dirty="0"/>
              <a:t>Analyser les enjeux à partir de points de vue multiples (il est important de connaitre, d'explorer, d’utiliser plusieurs points de vue et la cause et de l'effet de toute décision ou mesure prise)</a:t>
            </a:r>
          </a:p>
        </p:txBody>
      </p:sp>
      <p:pic>
        <p:nvPicPr>
          <p:cNvPr id="4" name="Image 3"/>
          <p:cNvPicPr/>
          <p:nvPr>
            <p:custDataLst>
              <p:tags r:id="rId3"/>
            </p:custDataLst>
          </p:nvPr>
        </p:nvPicPr>
        <p:blipFill>
          <a:blip r:embed="rId5"/>
          <a:stretch>
            <a:fillRect/>
          </a:stretch>
        </p:blipFill>
        <p:spPr>
          <a:xfrm>
            <a:off x="4919171" y="3140968"/>
            <a:ext cx="4339299" cy="2766346"/>
          </a:xfrm>
          <a:prstGeom prst="rect">
            <a:avLst/>
          </a:prstGeom>
        </p:spPr>
      </p:pic>
    </p:spTree>
    <p:extLst>
      <p:ext uri="{BB962C8B-B14F-4D97-AF65-F5344CB8AC3E}">
        <p14:creationId xmlns:p14="http://schemas.microsoft.com/office/powerpoint/2010/main" val="11918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7280" y="0"/>
            <a:ext cx="9997440" cy="1143000"/>
          </a:xfrm>
        </p:spPr>
        <p:txBody>
          <a:bodyPr>
            <a:normAutofit/>
          </a:bodyPr>
          <a:lstStyle/>
          <a:p>
            <a:r>
              <a:rPr lang="fr-FR" sz="4000" b="1" i="1" dirty="0"/>
              <a:t>Pensée critique – Points de vue multiples </a:t>
            </a:r>
            <a:endParaRPr lang="fr-FR" sz="4000" b="1" i="1" noProof="0" dirty="0"/>
          </a:p>
        </p:txBody>
      </p:sp>
      <p:sp>
        <p:nvSpPr>
          <p:cNvPr id="3" name="Espace réservé du contenu 2"/>
          <p:cNvSpPr>
            <a:spLocks noGrp="1"/>
          </p:cNvSpPr>
          <p:nvPr>
            <p:ph idx="1"/>
            <p:custDataLst>
              <p:tags r:id="rId2"/>
            </p:custDataLst>
          </p:nvPr>
        </p:nvSpPr>
        <p:spPr>
          <a:xfrm>
            <a:off x="815414" y="1400510"/>
            <a:ext cx="10561173" cy="3839142"/>
          </a:xfrm>
        </p:spPr>
        <p:txBody>
          <a:bodyPr>
            <a:normAutofit/>
          </a:bodyPr>
          <a:lstStyle/>
          <a:p>
            <a:pPr marL="0" indent="0">
              <a:buNone/>
            </a:pPr>
            <a:r>
              <a:rPr lang="fr-FR" noProof="0" dirty="0"/>
              <a:t>7 - Analyser à partir de points de vue multiples – Exercice</a:t>
            </a:r>
          </a:p>
          <a:p>
            <a:pPr marL="0" indent="0">
              <a:buNone/>
            </a:pPr>
            <a:r>
              <a:rPr lang="fr-FR" dirty="0"/>
              <a:t>Déterminer les éléments clé (de C.1.1 à C.1.5) – « À prioriser dans la gestion » si la vision du parc est orientée:</a:t>
            </a:r>
          </a:p>
          <a:p>
            <a:pPr marL="514350" indent="-514350">
              <a:buFont typeface="+mj-lt"/>
              <a:buAutoNum type="arabicPeriod"/>
            </a:pPr>
            <a:r>
              <a:rPr lang="fr-FR" noProof="0" dirty="0"/>
              <a:t>vers une conservation de la biodiversité</a:t>
            </a:r>
          </a:p>
          <a:p>
            <a:pPr marL="514350" indent="-514350">
              <a:buFont typeface="+mj-lt"/>
              <a:buAutoNum type="arabicPeriod"/>
            </a:pPr>
            <a:r>
              <a:rPr lang="fr-FR" dirty="0"/>
              <a:t>vers une conservation de la biodiversité et le maintien et la valorisation des services écosystémiques</a:t>
            </a:r>
            <a:endParaRPr lang="fr-FR" noProof="0" dirty="0"/>
          </a:p>
          <a:p>
            <a:pPr marL="0" indent="0">
              <a:buNone/>
            </a:pPr>
            <a:r>
              <a:rPr lang="fr-FR" noProof="0" dirty="0"/>
              <a:t>et tirer des conclusions</a:t>
            </a:r>
          </a:p>
        </p:txBody>
      </p:sp>
    </p:spTree>
    <p:extLst>
      <p:ext uri="{BB962C8B-B14F-4D97-AF65-F5344CB8AC3E}">
        <p14:creationId xmlns:p14="http://schemas.microsoft.com/office/powerpoint/2010/main" val="474447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49514" y="367309"/>
            <a:ext cx="10515600" cy="562965"/>
          </a:xfrm>
        </p:spPr>
        <p:txBody>
          <a:bodyPr>
            <a:normAutofit fontScale="90000"/>
          </a:bodyPr>
          <a:lstStyle/>
          <a:p>
            <a:r>
              <a:rPr lang="fr-FR" dirty="0"/>
              <a:t>Pensée critique – Points de vue multiples </a:t>
            </a:r>
            <a:br>
              <a:rPr lang="fr-FR" dirty="0"/>
            </a:br>
            <a:r>
              <a:rPr lang="fr-FR" dirty="0"/>
              <a:t>Vision du Parc</a:t>
            </a:r>
          </a:p>
        </p:txBody>
      </p:sp>
      <p:sp>
        <p:nvSpPr>
          <p:cNvPr id="3" name="Espace réservé du contenu 2"/>
          <p:cNvSpPr>
            <a:spLocks noGrp="1"/>
          </p:cNvSpPr>
          <p:nvPr>
            <p:ph idx="1"/>
            <p:custDataLst>
              <p:tags r:id="rId2"/>
            </p:custDataLst>
          </p:nvPr>
        </p:nvSpPr>
        <p:spPr>
          <a:xfrm>
            <a:off x="838200" y="1146629"/>
            <a:ext cx="10515600" cy="4281714"/>
          </a:xfrm>
        </p:spPr>
        <p:txBody>
          <a:bodyPr>
            <a:normAutofit/>
          </a:bodyPr>
          <a:lstStyle/>
          <a:p>
            <a:pPr marL="82296" indent="0">
              <a:buNone/>
            </a:pPr>
            <a:r>
              <a:rPr lang="fr-FR" dirty="0"/>
              <a:t>"Préserver le Parc national  " Aire Protégée test 1  - Far Far Away" et sa périphérie en tant qu'éléments de l'écosystème par une gestion efficace et de saines pratiques de conservation et:</a:t>
            </a:r>
          </a:p>
          <a:p>
            <a:pPr marL="596646" indent="-514350">
              <a:buFont typeface="+mj-lt"/>
              <a:buAutoNum type="arabicPeriod"/>
            </a:pPr>
            <a:r>
              <a:rPr lang="fr-FR" dirty="0"/>
              <a:t>en obtenant le soutien des communautés locales pour:</a:t>
            </a:r>
          </a:p>
          <a:p>
            <a:pPr marL="870966" lvl="1" indent="-514350"/>
            <a:r>
              <a:rPr lang="fr-FR" dirty="0"/>
              <a:t>la conservation de la faune sauvage et</a:t>
            </a:r>
          </a:p>
          <a:p>
            <a:pPr marL="870966" lvl="1" indent="-514350"/>
            <a:r>
              <a:rPr lang="fr-FR" dirty="0"/>
              <a:t>une planification appropriée de l'utilisation des terres dans le Parc et sa périphérie et</a:t>
            </a:r>
          </a:p>
          <a:p>
            <a:pPr marL="596646" indent="-514350">
              <a:buFont typeface="+mj-lt"/>
              <a:buAutoNum type="arabicPeriod"/>
            </a:pPr>
            <a:r>
              <a:rPr lang="fr-FR" dirty="0"/>
              <a:t>en développant les services écosystémiques  dans la mesure où cela est compatible avec le mandat de conservation du Parc "</a:t>
            </a:r>
          </a:p>
        </p:txBody>
      </p:sp>
    </p:spTree>
    <p:extLst>
      <p:ext uri="{BB962C8B-B14F-4D97-AF65-F5344CB8AC3E}">
        <p14:creationId xmlns:p14="http://schemas.microsoft.com/office/powerpoint/2010/main" val="2708852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16574" y="20779"/>
            <a:ext cx="9997440" cy="1143000"/>
          </a:xfrm>
        </p:spPr>
        <p:txBody>
          <a:bodyPr>
            <a:normAutofit fontScale="90000"/>
          </a:bodyPr>
          <a:lstStyle/>
          <a:p>
            <a:r>
              <a:rPr lang="fr-FR" sz="4000" b="1" i="1" noProof="0" dirty="0"/>
              <a:t>Pensée critique – N</a:t>
            </a:r>
            <a:r>
              <a:rPr lang="fr-FR" sz="4000" b="1" i="1" dirty="0"/>
              <a:t>’adoptez pas la première solution</a:t>
            </a:r>
            <a:endParaRPr lang="fr-FR" sz="4000" b="1" i="1" noProof="0" dirty="0"/>
          </a:p>
        </p:txBody>
      </p:sp>
      <p:sp>
        <p:nvSpPr>
          <p:cNvPr id="3" name="Espace réservé du contenu 2"/>
          <p:cNvSpPr>
            <a:spLocks noGrp="1"/>
          </p:cNvSpPr>
          <p:nvPr>
            <p:ph idx="1"/>
            <p:custDataLst>
              <p:tags r:id="rId2"/>
            </p:custDataLst>
          </p:nvPr>
        </p:nvSpPr>
        <p:spPr>
          <a:xfrm>
            <a:off x="1097280" y="1163779"/>
            <a:ext cx="9997440" cy="2424336"/>
          </a:xfrm>
        </p:spPr>
        <p:txBody>
          <a:bodyPr>
            <a:normAutofit/>
          </a:bodyPr>
          <a:lstStyle/>
          <a:p>
            <a:pPr marL="514350" indent="-514350">
              <a:buFont typeface="+mj-lt"/>
              <a:buAutoNum type="arabicPeriod" startAt="8"/>
            </a:pPr>
            <a:r>
              <a:rPr lang="fr-FR" noProof="0" dirty="0"/>
              <a:t>Réfléchir aux problèmes (éviter d’adopter la première solution, réfléchissez et cherchez une alternative)</a:t>
            </a:r>
          </a:p>
        </p:txBody>
      </p:sp>
      <p:pic>
        <p:nvPicPr>
          <p:cNvPr id="16386" name="Picture 2" descr="Related image"/>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794138" y="3396566"/>
            <a:ext cx="4416491" cy="248998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alternatives"/>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210629" y="2064114"/>
            <a:ext cx="67691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39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7280" y="143974"/>
            <a:ext cx="9997440" cy="854968"/>
          </a:xfrm>
        </p:spPr>
        <p:txBody>
          <a:bodyPr>
            <a:normAutofit fontScale="90000"/>
          </a:bodyPr>
          <a:lstStyle/>
          <a:p>
            <a:r>
              <a:rPr lang="fr-FR" sz="4000" b="1" i="1" dirty="0"/>
              <a:t>Pensée critique – N’adoptez pas la première solution</a:t>
            </a:r>
            <a:endParaRPr lang="fr-FR" sz="4000" b="1" i="1" noProof="0" dirty="0"/>
          </a:p>
        </p:txBody>
      </p:sp>
      <p:sp>
        <p:nvSpPr>
          <p:cNvPr id="3" name="Espace réservé du contenu 2"/>
          <p:cNvSpPr>
            <a:spLocks noGrp="1"/>
          </p:cNvSpPr>
          <p:nvPr>
            <p:ph idx="1"/>
            <p:custDataLst>
              <p:tags r:id="rId2"/>
            </p:custDataLst>
          </p:nvPr>
        </p:nvSpPr>
        <p:spPr>
          <a:xfrm>
            <a:off x="767408" y="2014273"/>
            <a:ext cx="10657184" cy="2281956"/>
          </a:xfrm>
        </p:spPr>
        <p:txBody>
          <a:bodyPr>
            <a:normAutofit fontScale="92500"/>
          </a:bodyPr>
          <a:lstStyle/>
          <a:p>
            <a:pPr marL="0" indent="0">
              <a:lnSpc>
                <a:spcPct val="150000"/>
              </a:lnSpc>
              <a:buNone/>
            </a:pPr>
            <a:r>
              <a:rPr lang="fr-FR" noProof="0" dirty="0"/>
              <a:t>8 - Réfléchir aux problèmes et chercher une alternative – Exercice: Formuler au moins trois possibles solutions valables et faisables dans leur mise en œuvre pour l’amélioration </a:t>
            </a:r>
            <a:r>
              <a:rPr lang="fr-FR" dirty="0"/>
              <a:t>des aspects </a:t>
            </a:r>
            <a:r>
              <a:rPr lang="fr-FR"/>
              <a:t>liés à </a:t>
            </a:r>
            <a:r>
              <a:rPr lang="fr-FR" dirty="0"/>
              <a:t>la planification</a:t>
            </a:r>
            <a:endParaRPr lang="fr-FR" noProof="0" dirty="0"/>
          </a:p>
        </p:txBody>
      </p:sp>
    </p:spTree>
    <p:extLst>
      <p:ext uri="{BB962C8B-B14F-4D97-AF65-F5344CB8AC3E}">
        <p14:creationId xmlns:p14="http://schemas.microsoft.com/office/powerpoint/2010/main" val="191858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47734" y="11662"/>
            <a:ext cx="10896533" cy="1143000"/>
          </a:xfrm>
        </p:spPr>
        <p:txBody>
          <a:bodyPr>
            <a:noAutofit/>
          </a:bodyPr>
          <a:lstStyle/>
          <a:p>
            <a:r>
              <a:rPr lang="fr-FR" sz="4000" b="1" i="1" noProof="0" dirty="0"/>
              <a:t>Pensée critique une compétence du cerveau à exercer</a:t>
            </a:r>
          </a:p>
        </p:txBody>
      </p:sp>
      <p:sp>
        <p:nvSpPr>
          <p:cNvPr id="3" name="Espace réservé du contenu 2"/>
          <p:cNvSpPr>
            <a:spLocks noGrp="1"/>
          </p:cNvSpPr>
          <p:nvPr>
            <p:ph idx="1"/>
            <p:custDataLst>
              <p:tags r:id="rId2"/>
            </p:custDataLst>
          </p:nvPr>
        </p:nvSpPr>
        <p:spPr>
          <a:xfrm>
            <a:off x="1097280" y="1475758"/>
            <a:ext cx="9997440" cy="4800600"/>
          </a:xfrm>
        </p:spPr>
        <p:txBody>
          <a:bodyPr>
            <a:normAutofit fontScale="85000" lnSpcReduction="20000"/>
          </a:bodyPr>
          <a:lstStyle/>
          <a:p>
            <a:pPr marL="82296" indent="0">
              <a:buNone/>
            </a:pPr>
            <a:r>
              <a:rPr lang="fr-FR" sz="4500" b="1" noProof="0" dirty="0"/>
              <a:t>Qu'est-ce que la pensée critique</a:t>
            </a:r>
            <a:endParaRPr lang="fr-FR" sz="4500" noProof="0" dirty="0"/>
          </a:p>
          <a:p>
            <a:r>
              <a:rPr lang="fr-FR" sz="4500" noProof="0" dirty="0"/>
              <a:t>est une compétence du cerveau, elle peut se renforcer s’il y a la volonté d’améliorer nos capacités</a:t>
            </a:r>
          </a:p>
          <a:p>
            <a:r>
              <a:rPr lang="fr-FR" sz="4500" noProof="0" dirty="0"/>
              <a:t>peut s'acquérir à tout âge grâce à des outils, techniques, acquisition de compétence, etc.</a:t>
            </a:r>
          </a:p>
          <a:p>
            <a:r>
              <a:rPr lang="fr-FR" sz="4400" noProof="0" dirty="0"/>
              <a:t>facilite des décisions éclairées en utilisant efficacement les connaissances, l'expérience, le bon sens, le raisonnement, l'intuition, les sentiments et la confiance de toute une vie</a:t>
            </a:r>
          </a:p>
        </p:txBody>
      </p:sp>
    </p:spTree>
    <p:extLst>
      <p:ext uri="{BB962C8B-B14F-4D97-AF65-F5344CB8AC3E}">
        <p14:creationId xmlns:p14="http://schemas.microsoft.com/office/powerpoint/2010/main" val="3740936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custDataLst>
              <p:tags r:id="rId2"/>
            </p:custDataLst>
          </p:nvPr>
        </p:nvSpPr>
        <p:spPr>
          <a:xfrm>
            <a:off x="0" y="11836"/>
            <a:ext cx="4718401" cy="1754326"/>
          </a:xfrm>
          <a:prstGeom prst="rect">
            <a:avLst/>
          </a:prstGeom>
          <a:noFill/>
        </p:spPr>
        <p:txBody>
          <a:bodyPr wrap="square" rtlCol="0">
            <a:spAutoFit/>
          </a:bodyPr>
          <a:lstStyle/>
          <a:p>
            <a:pPr algn="ctr"/>
            <a:r>
              <a:rPr lang="fr-FR" sz="3600" b="1" i="1" dirty="0">
                <a:solidFill>
                  <a:schemeClr val="bg1"/>
                </a:solidFill>
              </a:rPr>
              <a:t>Merci de votre attention</a:t>
            </a:r>
          </a:p>
          <a:p>
            <a:pPr algn="ctr"/>
            <a:r>
              <a:rPr lang="fr-FR" sz="3600" i="1" dirty="0">
                <a:solidFill>
                  <a:schemeClr val="bg1"/>
                </a:solidFill>
              </a:rPr>
              <a:t>(oiseaux jardiniers)</a:t>
            </a:r>
          </a:p>
        </p:txBody>
      </p:sp>
    </p:spTree>
    <p:extLst>
      <p:ext uri="{BB962C8B-B14F-4D97-AF65-F5344CB8AC3E}">
        <p14:creationId xmlns:p14="http://schemas.microsoft.com/office/powerpoint/2010/main" val="2583535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0" y="-28728"/>
            <a:ext cx="12192000" cy="691545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2"/>
            </p:custDataLst>
          </p:nvPr>
        </p:nvSpPr>
        <p:spPr>
          <a:xfrm>
            <a:off x="0" y="11836"/>
            <a:ext cx="4718401" cy="1754326"/>
          </a:xfrm>
          <a:prstGeom prst="rect">
            <a:avLst/>
          </a:prstGeom>
          <a:noFill/>
        </p:spPr>
        <p:txBody>
          <a:bodyPr wrap="square" rtlCol="0">
            <a:spAutoFit/>
          </a:bodyPr>
          <a:lstStyle/>
          <a:p>
            <a:pPr algn="ctr"/>
            <a:r>
              <a:rPr lang="fr-FR" sz="3600" b="1" i="1" dirty="0">
                <a:solidFill>
                  <a:schemeClr val="bg1"/>
                </a:solidFill>
              </a:rPr>
              <a:t>Merci de votre attention</a:t>
            </a:r>
          </a:p>
          <a:p>
            <a:pPr algn="ctr"/>
            <a:r>
              <a:rPr lang="fr-FR" sz="3600" i="1" dirty="0">
                <a:solidFill>
                  <a:schemeClr val="bg1"/>
                </a:solidFill>
              </a:rPr>
              <a:t>(oiseaux jardiniers)</a:t>
            </a:r>
          </a:p>
        </p:txBody>
      </p:sp>
    </p:spTree>
    <p:extLst>
      <p:ext uri="{BB962C8B-B14F-4D97-AF65-F5344CB8AC3E}">
        <p14:creationId xmlns:p14="http://schemas.microsoft.com/office/powerpoint/2010/main" val="416569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70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custDataLst>
              <p:tags r:id="rId1"/>
            </p:custDataLst>
          </p:nvPr>
        </p:nvSpPr>
        <p:spPr>
          <a:xfrm>
            <a:off x="695326" y="52427"/>
            <a:ext cx="10801349" cy="1008063"/>
          </a:xfrm>
        </p:spPr>
        <p:txBody>
          <a:bodyPr>
            <a:normAutofit/>
          </a:bodyPr>
          <a:lstStyle/>
          <a:p>
            <a:pPr lvl="0"/>
            <a:r>
              <a:rPr lang="fr-FR" b="1" i="1" noProof="0" dirty="0"/>
              <a:t>Eviter les obstacles à la pensée</a:t>
            </a:r>
            <a:endParaRPr lang="fr-FR" noProof="0" dirty="0"/>
          </a:p>
        </p:txBody>
      </p:sp>
      <p:pic>
        <p:nvPicPr>
          <p:cNvPr id="8194" name="Picture 2" descr="Related image"/>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506582" y="1162516"/>
            <a:ext cx="9372879" cy="462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60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custDataLst>
              <p:tags r:id="rId1"/>
            </p:custDataLst>
          </p:nvPr>
        </p:nvSpPr>
        <p:spPr>
          <a:xfrm>
            <a:off x="695326" y="71967"/>
            <a:ext cx="10801349" cy="1008063"/>
          </a:xfrm>
        </p:spPr>
        <p:txBody>
          <a:bodyPr>
            <a:normAutofit/>
          </a:bodyPr>
          <a:lstStyle/>
          <a:p>
            <a:pPr lvl="0"/>
            <a:r>
              <a:rPr lang="fr-FR" b="1" i="1" dirty="0"/>
              <a:t>Pensée critique  - Eviter </a:t>
            </a:r>
            <a:r>
              <a:rPr lang="fr-FR" b="1" i="1" noProof="0" dirty="0"/>
              <a:t>les obstacles à la pensée</a:t>
            </a:r>
            <a:endParaRPr lang="fr-FR" noProof="0" dirty="0"/>
          </a:p>
        </p:txBody>
      </p:sp>
      <p:sp>
        <p:nvSpPr>
          <p:cNvPr id="3" name="Espace réservé du contenu 2"/>
          <p:cNvSpPr>
            <a:spLocks noGrp="1"/>
          </p:cNvSpPr>
          <p:nvPr>
            <p:ph idx="1"/>
            <p:custDataLst>
              <p:tags r:id="rId2"/>
            </p:custDataLst>
          </p:nvPr>
        </p:nvSpPr>
        <p:spPr>
          <a:xfrm>
            <a:off x="609600" y="1036536"/>
            <a:ext cx="10972800" cy="5589240"/>
          </a:xfrm>
        </p:spPr>
        <p:txBody>
          <a:bodyPr>
            <a:normAutofit fontScale="92500"/>
          </a:bodyPr>
          <a:lstStyle/>
          <a:p>
            <a:pPr marL="57150" lvl="0" indent="0">
              <a:spcAft>
                <a:spcPts val="600"/>
              </a:spcAft>
              <a:buClr>
                <a:srgbClr val="94C600"/>
              </a:buClr>
              <a:buNone/>
            </a:pPr>
            <a:r>
              <a:rPr lang="fr-FR" sz="3100" b="1" noProof="0" dirty="0">
                <a:solidFill>
                  <a:prstClr val="black"/>
                </a:solidFill>
              </a:rPr>
              <a:t>Facteurs plus personnels</a:t>
            </a:r>
          </a:p>
          <a:p>
            <a:pPr marL="514350" indent="-457200">
              <a:spcAft>
                <a:spcPts val="600"/>
              </a:spcAft>
            </a:pPr>
            <a:r>
              <a:rPr lang="fr-FR" sz="3400" noProof="0" dirty="0"/>
              <a:t>La pensée égocentrique, c'est tout voir en relation avec soi-même, cela entrave l'esprit critique</a:t>
            </a:r>
          </a:p>
          <a:p>
            <a:pPr marL="514350" indent="-457200">
              <a:spcAft>
                <a:spcPts val="600"/>
              </a:spcAft>
            </a:pPr>
            <a:r>
              <a:rPr lang="fr-FR" sz="3400" noProof="0" dirty="0"/>
              <a:t>Le conditionnement social peut être un avantage ou un inconvénient à l'esprit critique (âge, culture, famille, amis et un large éventail d'autres facteurs ont un effet considérable)</a:t>
            </a:r>
          </a:p>
          <a:p>
            <a:pPr marL="514350" indent="-457200">
              <a:spcAft>
                <a:spcPts val="600"/>
              </a:spcAft>
            </a:pPr>
            <a:r>
              <a:rPr lang="fr-FR" sz="3400" noProof="0" dirty="0"/>
              <a:t>Les expériences biaisées sont un parent de la pensée égocentrique; l'expérience ne doit pas être filtrée par une vision biaisée ou déformée</a:t>
            </a:r>
          </a:p>
          <a:p>
            <a:pPr marL="514350" indent="-457200">
              <a:spcAft>
                <a:spcPts val="600"/>
              </a:spcAft>
            </a:pPr>
            <a:r>
              <a:rPr lang="fr-FR" sz="3400" noProof="0" dirty="0"/>
              <a:t>L'arrogance et l'intolérance ne sont pas les bienvenues dans l'esprit du vrai penseur critique</a:t>
            </a:r>
          </a:p>
        </p:txBody>
      </p:sp>
    </p:spTree>
    <p:extLst>
      <p:ext uri="{BB962C8B-B14F-4D97-AF65-F5344CB8AC3E}">
        <p14:creationId xmlns:p14="http://schemas.microsoft.com/office/powerpoint/2010/main" val="22415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custDataLst>
              <p:tags r:id="rId1"/>
            </p:custDataLst>
          </p:nvPr>
        </p:nvSpPr>
        <p:spPr>
          <a:xfrm>
            <a:off x="695326" y="159051"/>
            <a:ext cx="10801349" cy="1008063"/>
          </a:xfrm>
        </p:spPr>
        <p:txBody>
          <a:bodyPr>
            <a:normAutofit/>
          </a:bodyPr>
          <a:lstStyle/>
          <a:p>
            <a:pPr lvl="0"/>
            <a:r>
              <a:rPr lang="fr-FR" b="1" i="1" dirty="0"/>
              <a:t>Pensée critique  - </a:t>
            </a:r>
            <a:r>
              <a:rPr lang="fr-FR" b="1" i="1" noProof="0" dirty="0"/>
              <a:t>Eviter les obstacles à la pensée</a:t>
            </a:r>
            <a:endParaRPr lang="fr-FR" noProof="0" dirty="0"/>
          </a:p>
        </p:txBody>
      </p:sp>
      <p:sp>
        <p:nvSpPr>
          <p:cNvPr id="3" name="Espace réservé du contenu 2"/>
          <p:cNvSpPr>
            <a:spLocks noGrp="1"/>
          </p:cNvSpPr>
          <p:nvPr>
            <p:ph idx="1"/>
            <p:custDataLst>
              <p:tags r:id="rId2"/>
            </p:custDataLst>
          </p:nvPr>
        </p:nvSpPr>
        <p:spPr>
          <a:xfrm>
            <a:off x="609600" y="1167114"/>
            <a:ext cx="10972800" cy="5690886"/>
          </a:xfrm>
        </p:spPr>
        <p:txBody>
          <a:bodyPr>
            <a:normAutofit/>
          </a:bodyPr>
          <a:lstStyle/>
          <a:p>
            <a:pPr marL="57150" indent="0">
              <a:spcAft>
                <a:spcPts val="600"/>
              </a:spcAft>
              <a:buClr>
                <a:srgbClr val="94C600"/>
              </a:buClr>
              <a:buNone/>
            </a:pPr>
            <a:r>
              <a:rPr lang="fr-FR" dirty="0">
                <a:solidFill>
                  <a:prstClr val="black"/>
                </a:solidFill>
              </a:rPr>
              <a:t>Exercice : Analyser </a:t>
            </a:r>
            <a:r>
              <a:rPr lang="fr-FR" noProof="0" dirty="0">
                <a:solidFill>
                  <a:prstClr val="black"/>
                </a:solidFill>
              </a:rPr>
              <a:t>les valeurs du processus selon </a:t>
            </a:r>
            <a:r>
              <a:rPr lang="fr-FR" dirty="0">
                <a:solidFill>
                  <a:prstClr val="black"/>
                </a:solidFill>
              </a:rPr>
              <a:t>les obstacles à la pensée </a:t>
            </a:r>
            <a:r>
              <a:rPr lang="fr-FR" noProof="0" dirty="0">
                <a:solidFill>
                  <a:prstClr val="black"/>
                </a:solidFill>
              </a:rPr>
              <a:t>plus personnels</a:t>
            </a:r>
          </a:p>
        </p:txBody>
      </p:sp>
      <p:pic>
        <p:nvPicPr>
          <p:cNvPr id="1026"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998022" y="2276872"/>
            <a:ext cx="1019595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18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custDataLst>
              <p:tags r:id="rId1"/>
            </p:custDataLst>
          </p:nvPr>
        </p:nvSpPr>
        <p:spPr>
          <a:xfrm>
            <a:off x="695326" y="28425"/>
            <a:ext cx="10801349" cy="1008063"/>
          </a:xfrm>
        </p:spPr>
        <p:txBody>
          <a:bodyPr>
            <a:normAutofit/>
          </a:bodyPr>
          <a:lstStyle/>
          <a:p>
            <a:pPr lvl="0"/>
            <a:r>
              <a:rPr lang="fr-FR" b="1" i="1" dirty="0"/>
              <a:t>Pensée critique  - </a:t>
            </a:r>
            <a:r>
              <a:rPr lang="fr-FR" b="1" i="1" noProof="0" dirty="0"/>
              <a:t>Eviter les obstacles à la pensée</a:t>
            </a:r>
            <a:endParaRPr lang="fr-FR" noProof="0" dirty="0"/>
          </a:p>
        </p:txBody>
      </p:sp>
      <p:sp>
        <p:nvSpPr>
          <p:cNvPr id="3" name="Espace réservé du contenu 2"/>
          <p:cNvSpPr>
            <a:spLocks noGrp="1"/>
          </p:cNvSpPr>
          <p:nvPr>
            <p:ph idx="1"/>
            <p:custDataLst>
              <p:tags r:id="rId2"/>
            </p:custDataLst>
          </p:nvPr>
        </p:nvSpPr>
        <p:spPr>
          <a:xfrm>
            <a:off x="609600" y="1036536"/>
            <a:ext cx="10972800" cy="5589240"/>
          </a:xfrm>
        </p:spPr>
        <p:txBody>
          <a:bodyPr>
            <a:normAutofit fontScale="85000" lnSpcReduction="20000"/>
          </a:bodyPr>
          <a:lstStyle/>
          <a:p>
            <a:pPr marL="57150" indent="0">
              <a:spcAft>
                <a:spcPts val="600"/>
              </a:spcAft>
              <a:buNone/>
            </a:pPr>
            <a:r>
              <a:rPr lang="fr-FR" sz="3400" b="1" noProof="0" dirty="0"/>
              <a:t>Facteurs plus externes</a:t>
            </a:r>
          </a:p>
          <a:p>
            <a:pPr marL="514350" indent="-457200">
              <a:spcAft>
                <a:spcPts val="600"/>
              </a:spcAft>
            </a:pPr>
            <a:r>
              <a:rPr lang="fr-FR" sz="3400" noProof="0" dirty="0"/>
              <a:t>Les pressions exercées sur le temps peuvent être un ennemi de l'esprit critique :</a:t>
            </a:r>
          </a:p>
          <a:p>
            <a:pPr marL="971550" lvl="1" indent="-457200">
              <a:spcAft>
                <a:spcPts val="600"/>
              </a:spcAft>
            </a:pPr>
            <a:r>
              <a:rPr lang="fr-FR" sz="2900" noProof="0" dirty="0"/>
              <a:t>Prendre des raccourcis - Cela peut entraîner des erreurs et une mauvaise prise de décision.</a:t>
            </a:r>
          </a:p>
          <a:p>
            <a:pPr marL="971550" lvl="1" indent="-457200">
              <a:spcAft>
                <a:spcPts val="600"/>
              </a:spcAft>
            </a:pPr>
            <a:r>
              <a:rPr lang="fr-FR" sz="2900" noProof="0" dirty="0"/>
              <a:t>Stress excessif - Cela peut aussi entraîner des erreurs et de mauvaises décisions.</a:t>
            </a:r>
          </a:p>
          <a:p>
            <a:pPr marL="971550" lvl="1" indent="-457200">
              <a:spcAft>
                <a:spcPts val="600"/>
              </a:spcAft>
            </a:pPr>
            <a:r>
              <a:rPr lang="fr-FR" sz="2900" noProof="0" dirty="0"/>
              <a:t>La procrastination - Cela vient du fait de ne pas savoir par où et comment commencer.</a:t>
            </a:r>
          </a:p>
          <a:p>
            <a:pPr marL="514350" indent="-457200">
              <a:spcAft>
                <a:spcPts val="600"/>
              </a:spcAft>
            </a:pPr>
            <a:r>
              <a:rPr lang="fr-FR" sz="3400" noProof="0" dirty="0"/>
              <a:t>La mentalité de troupeau. La pensée de groupe est un danger: "Quand tout le monde pense pareil, personne ne pense beaucoup."</a:t>
            </a:r>
          </a:p>
          <a:p>
            <a:pPr marL="514350" indent="-457200">
              <a:spcAft>
                <a:spcPts val="600"/>
              </a:spcAft>
            </a:pPr>
            <a:r>
              <a:rPr lang="fr-FR" sz="3400" noProof="0" dirty="0"/>
              <a:t>La priorisation exclusivement du fonctionnement. Il est facile de tomber dans une habitude de ne pas prêter attention aux détails, aux partenaires, à l'environnement, etc.</a:t>
            </a:r>
          </a:p>
        </p:txBody>
      </p:sp>
    </p:spTree>
    <p:extLst>
      <p:ext uri="{BB962C8B-B14F-4D97-AF65-F5344CB8AC3E}">
        <p14:creationId xmlns:p14="http://schemas.microsoft.com/office/powerpoint/2010/main" val="369289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custDataLst>
              <p:tags r:id="rId1"/>
            </p:custDataLst>
          </p:nvPr>
        </p:nvSpPr>
        <p:spPr>
          <a:xfrm>
            <a:off x="695326" y="159051"/>
            <a:ext cx="10801349" cy="1008063"/>
          </a:xfrm>
        </p:spPr>
        <p:txBody>
          <a:bodyPr>
            <a:normAutofit/>
          </a:bodyPr>
          <a:lstStyle/>
          <a:p>
            <a:pPr lvl="0"/>
            <a:r>
              <a:rPr lang="fr-FR" b="1" i="1" dirty="0"/>
              <a:t>Pensée critique  - </a:t>
            </a:r>
            <a:r>
              <a:rPr lang="fr-FR" b="1" i="1" noProof="0" dirty="0"/>
              <a:t>Eviter les obstacles à la pensée</a:t>
            </a:r>
            <a:endParaRPr lang="fr-FR" noProof="0" dirty="0"/>
          </a:p>
        </p:txBody>
      </p:sp>
      <p:sp>
        <p:nvSpPr>
          <p:cNvPr id="3" name="Espace réservé du contenu 2"/>
          <p:cNvSpPr>
            <a:spLocks noGrp="1"/>
          </p:cNvSpPr>
          <p:nvPr>
            <p:ph idx="1"/>
            <p:custDataLst>
              <p:tags r:id="rId2"/>
            </p:custDataLst>
          </p:nvPr>
        </p:nvSpPr>
        <p:spPr>
          <a:xfrm>
            <a:off x="609600" y="1268760"/>
            <a:ext cx="10972800" cy="5589240"/>
          </a:xfrm>
        </p:spPr>
        <p:txBody>
          <a:bodyPr>
            <a:normAutofit/>
          </a:bodyPr>
          <a:lstStyle/>
          <a:p>
            <a:pPr marL="57150" lvl="0" indent="0">
              <a:spcAft>
                <a:spcPts val="600"/>
              </a:spcAft>
              <a:buClr>
                <a:srgbClr val="94C600"/>
              </a:buClr>
              <a:buNone/>
            </a:pPr>
            <a:r>
              <a:rPr lang="fr-FR" dirty="0">
                <a:solidFill>
                  <a:prstClr val="black"/>
                </a:solidFill>
              </a:rPr>
              <a:t>Exercice : Analyser les valeurs du processus selon les obstacles à la pensée plus externes</a:t>
            </a:r>
            <a:endParaRPr lang="fr-FR" sz="2700" b="1" noProof="0" dirty="0">
              <a:solidFill>
                <a:prstClr val="black"/>
              </a:solidFill>
            </a:endParaRPr>
          </a:p>
          <a:p>
            <a:pPr marL="331470" lvl="1" indent="0">
              <a:spcAft>
                <a:spcPts val="600"/>
              </a:spcAft>
              <a:buClr>
                <a:srgbClr val="94C600"/>
              </a:buClr>
              <a:buNone/>
            </a:pPr>
            <a:endParaRPr lang="fr-FR" sz="2400" b="1" noProof="0" dirty="0"/>
          </a:p>
        </p:txBody>
      </p:sp>
      <p:pic>
        <p:nvPicPr>
          <p:cNvPr id="2051" name="Picture 3"/>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974332" y="2319338"/>
            <a:ext cx="10243336" cy="413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81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47734" y="-64608"/>
            <a:ext cx="10896533" cy="1143000"/>
          </a:xfrm>
        </p:spPr>
        <p:txBody>
          <a:bodyPr>
            <a:normAutofit/>
          </a:bodyPr>
          <a:lstStyle/>
          <a:p>
            <a:pPr lvl="0"/>
            <a:r>
              <a:rPr lang="fr-FR" b="1" i="1" dirty="0"/>
              <a:t>Pensée critique  - </a:t>
            </a:r>
            <a:r>
              <a:rPr lang="fr-FR" b="1" i="1" noProof="0" dirty="0"/>
              <a:t>Eviter les obstacle à la pensée et</a:t>
            </a:r>
            <a:endParaRPr lang="fr-FR" noProof="0" dirty="0"/>
          </a:p>
        </p:txBody>
      </p:sp>
      <p:sp>
        <p:nvSpPr>
          <p:cNvPr id="3" name="Espace réservé du contenu 2"/>
          <p:cNvSpPr>
            <a:spLocks noGrp="1"/>
          </p:cNvSpPr>
          <p:nvPr>
            <p:ph idx="1"/>
            <p:custDataLst>
              <p:tags r:id="rId2"/>
            </p:custDataLst>
          </p:nvPr>
        </p:nvSpPr>
        <p:spPr>
          <a:xfrm>
            <a:off x="767408" y="1107420"/>
            <a:ext cx="10657184" cy="5373216"/>
          </a:xfrm>
        </p:spPr>
        <p:txBody>
          <a:bodyPr>
            <a:normAutofit fontScale="92500" lnSpcReduction="20000"/>
          </a:bodyPr>
          <a:lstStyle/>
          <a:p>
            <a:pPr marL="514350" indent="-514350">
              <a:buFont typeface="+mj-lt"/>
              <a:buAutoNum type="arabicPeriod"/>
            </a:pPr>
            <a:r>
              <a:rPr lang="fr-FR" sz="3400" b="1" noProof="0" dirty="0"/>
              <a:t>Utiliser la pensée intuitive</a:t>
            </a:r>
          </a:p>
          <a:p>
            <a:pPr marL="514350" indent="-514350">
              <a:buFont typeface="+mj-lt"/>
              <a:buAutoNum type="arabicPeriod"/>
            </a:pPr>
            <a:r>
              <a:rPr lang="fr-FR" sz="3400" b="1" noProof="0" dirty="0"/>
              <a:t>Se poser des questions sur les éléments de l’analyse</a:t>
            </a:r>
          </a:p>
          <a:p>
            <a:pPr marL="514350" indent="-514350">
              <a:buFont typeface="+mj-lt"/>
              <a:buAutoNum type="arabicPeriod"/>
            </a:pPr>
            <a:r>
              <a:rPr lang="fr-FR" sz="3400" b="1" noProof="0" dirty="0"/>
              <a:t>Interpréter les mots dans un sens réel et plus profond des mots</a:t>
            </a:r>
          </a:p>
          <a:p>
            <a:pPr marL="514350" lvl="0" indent="-514350">
              <a:buFont typeface="+mj-lt"/>
              <a:buAutoNum type="arabicPeriod"/>
            </a:pPr>
            <a:r>
              <a:rPr lang="fr-FR" sz="3400" b="1" noProof="0" dirty="0"/>
              <a:t>Relativiser l’importance des éléments à analyser </a:t>
            </a:r>
            <a:r>
              <a:rPr lang="fr-FR" sz="2900" b="1" i="1" noProof="0" dirty="0"/>
              <a:t>(80% des résultats viennent de 20% des intrants)</a:t>
            </a:r>
          </a:p>
          <a:p>
            <a:pPr marL="514350" lvl="0" indent="-514350">
              <a:buFont typeface="+mj-lt"/>
              <a:buAutoNum type="arabicPeriod"/>
            </a:pPr>
            <a:r>
              <a:rPr lang="fr-FR" sz="3400" b="1" noProof="0" dirty="0"/>
              <a:t>Penser diversement </a:t>
            </a:r>
            <a:r>
              <a:rPr lang="fr-FR" sz="2900" b="1" i="1" noProof="0" dirty="0"/>
              <a:t>(ne pas se concentrer sur une approche unique)</a:t>
            </a:r>
          </a:p>
          <a:p>
            <a:pPr marL="514350" lvl="0" indent="-514350">
              <a:buFont typeface="+mj-lt"/>
              <a:buAutoNum type="arabicPeriod"/>
            </a:pPr>
            <a:r>
              <a:rPr lang="fr-FR" sz="3400" b="1" noProof="0" dirty="0"/>
              <a:t>Exploiter des analyses fractionnées et le découpage des éléments à analyser</a:t>
            </a:r>
          </a:p>
          <a:p>
            <a:pPr marL="514350" indent="-514350">
              <a:buFont typeface="+mj-lt"/>
              <a:buAutoNum type="arabicPeriod"/>
            </a:pPr>
            <a:r>
              <a:rPr lang="fr-FR" sz="3400" b="1" noProof="0" dirty="0"/>
              <a:t>Analyser les éléments à partir de points de vue multiples</a:t>
            </a:r>
          </a:p>
          <a:p>
            <a:pPr marL="514350" lvl="0" indent="-514350">
              <a:buFont typeface="+mj-lt"/>
              <a:buAutoNum type="arabicPeriod"/>
            </a:pPr>
            <a:r>
              <a:rPr lang="fr-FR" sz="3400" b="1" noProof="0" dirty="0"/>
              <a:t>Eviter d’adopter la première solution</a:t>
            </a:r>
          </a:p>
          <a:p>
            <a:pPr marL="514350" indent="-514350">
              <a:buFont typeface="+mj-lt"/>
              <a:buAutoNum type="arabicPeriod"/>
            </a:pPr>
            <a:endParaRPr lang="fr-FR" sz="3400" b="1" noProof="0" dirty="0"/>
          </a:p>
          <a:p>
            <a:endParaRPr lang="fr-FR" noProof="0" dirty="0"/>
          </a:p>
        </p:txBody>
      </p:sp>
    </p:spTree>
    <p:extLst>
      <p:ext uri="{BB962C8B-B14F-4D97-AF65-F5344CB8AC3E}">
        <p14:creationId xmlns:p14="http://schemas.microsoft.com/office/powerpoint/2010/main" val="1051449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6277</TotalTime>
  <Words>1429</Words>
  <Application>Microsoft Macintosh PowerPoint</Application>
  <PresentationFormat>Ecrã Panorâmico</PresentationFormat>
  <Paragraphs>145</Paragraphs>
  <Slides>32</Slides>
  <Notes>1</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32</vt:i4>
      </vt:variant>
    </vt:vector>
  </HeadingPairs>
  <TitlesOfParts>
    <vt:vector size="37" baseType="lpstr">
      <vt:lpstr>Arial</vt:lpstr>
      <vt:lpstr>Calibri</vt:lpstr>
      <vt:lpstr>Franklin Gothic Book</vt:lpstr>
      <vt:lpstr>Franklin Gothic Demi</vt:lpstr>
      <vt:lpstr>Office Theme</vt:lpstr>
      <vt:lpstr>Au delà..... des outils d'efficacité de la gestion des aires protégée  PENSEE CRITIQUE</vt:lpstr>
      <vt:lpstr>DSS - Penser d’une manière critique</vt:lpstr>
      <vt:lpstr>Pensée critique une compétence du cerveau à exercer</vt:lpstr>
      <vt:lpstr>Eviter les obstacles à la pensée</vt:lpstr>
      <vt:lpstr>Pensée critique  - Eviter les obstacles à la pensée</vt:lpstr>
      <vt:lpstr>Pensée critique  - Eviter les obstacles à la pensée</vt:lpstr>
      <vt:lpstr>Pensée critique  - Eviter les obstacles à la pensée</vt:lpstr>
      <vt:lpstr>Pensée critique  - Eviter les obstacles à la pensée</vt:lpstr>
      <vt:lpstr>Pensée critique  - Eviter les obstacle à la pensée et</vt:lpstr>
      <vt:lpstr>Pensée critique  - Pensée intuitive </vt:lpstr>
      <vt:lpstr>Pensée critique  - Pensée intuitive </vt:lpstr>
      <vt:lpstr>Pensée critique – Réfléchir aux éléments </vt:lpstr>
      <vt:lpstr>Pensée critique – Réfléchir aux éléments </vt:lpstr>
      <vt:lpstr>Pensée critique – Interpréter les mots </vt:lpstr>
      <vt:lpstr>Pensée critique – Interpréter les mots </vt:lpstr>
      <vt:lpstr>Pensée critique – Importance relative des éléments 20% – 80%</vt:lpstr>
      <vt:lpstr>Pensée critique – Importance relative des éléments 20% – 80%</vt:lpstr>
      <vt:lpstr>Pensée critique – Importance relative des éléments 20% – 80%</vt:lpstr>
      <vt:lpstr>Pensée critique – Penser différemment </vt:lpstr>
      <vt:lpstr>Pensée critique – Penser différemment</vt:lpstr>
      <vt:lpstr>Pensée critique – Penser différemment</vt:lpstr>
      <vt:lpstr>Pensée critique – Analyse fractionnée </vt:lpstr>
      <vt:lpstr>Pensée critique – Analyse fractionnée</vt:lpstr>
      <vt:lpstr>Pensée critique – Analyse fractionnée</vt:lpstr>
      <vt:lpstr>Pensée critique – Points de vue multiples </vt:lpstr>
      <vt:lpstr>Pensée critique – Points de vue multiples </vt:lpstr>
      <vt:lpstr>Pensée critique – Points de vue multiples  Vision du Parc</vt:lpstr>
      <vt:lpstr>Pensée critique – N’adoptez pas la première solution</vt:lpstr>
      <vt:lpstr>Pensée critique – N’adoptez pas la première solution</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Jens Treffner</cp:lastModifiedBy>
  <cp:revision>104</cp:revision>
  <cp:lastPrinted>2019-05-19T22:40:10Z</cp:lastPrinted>
  <dcterms:created xsi:type="dcterms:W3CDTF">2016-03-29T08:17:27Z</dcterms:created>
  <dcterms:modified xsi:type="dcterms:W3CDTF">2019-05-28T07:14:38Z</dcterms:modified>
</cp:coreProperties>
</file>